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bookmarkIdSeed="2">
  <p:sldMasterIdLst>
    <p:sldMasterId id="2147483682" r:id="rId1"/>
  </p:sldMasterIdLst>
  <p:notesMasterIdLst>
    <p:notesMasterId r:id="rId30"/>
  </p:notesMasterIdLst>
  <p:handoutMasterIdLst>
    <p:handoutMasterId r:id="rId31"/>
  </p:handoutMasterIdLst>
  <p:sldIdLst>
    <p:sldId id="256" r:id="rId2"/>
    <p:sldId id="288" r:id="rId3"/>
    <p:sldId id="289" r:id="rId4"/>
    <p:sldId id="350" r:id="rId5"/>
    <p:sldId id="544" r:id="rId6"/>
    <p:sldId id="501" r:id="rId7"/>
    <p:sldId id="545" r:id="rId8"/>
    <p:sldId id="548" r:id="rId9"/>
    <p:sldId id="547" r:id="rId10"/>
    <p:sldId id="550" r:id="rId11"/>
    <p:sldId id="551" r:id="rId12"/>
    <p:sldId id="432" r:id="rId13"/>
    <p:sldId id="434" r:id="rId14"/>
    <p:sldId id="435" r:id="rId15"/>
    <p:sldId id="437" r:id="rId16"/>
    <p:sldId id="552" r:id="rId17"/>
    <p:sldId id="553" r:id="rId18"/>
    <p:sldId id="559" r:id="rId19"/>
    <p:sldId id="562" r:id="rId20"/>
    <p:sldId id="564" r:id="rId21"/>
    <p:sldId id="565" r:id="rId22"/>
    <p:sldId id="394" r:id="rId23"/>
    <p:sldId id="567" r:id="rId24"/>
    <p:sldId id="568" r:id="rId25"/>
    <p:sldId id="569" r:id="rId26"/>
    <p:sldId id="643" r:id="rId27"/>
    <p:sldId id="644" r:id="rId28"/>
    <p:sldId id="645" r:id="rId29"/>
  </p:sldIdLst>
  <p:sldSz cx="9906000" cy="6858000" type="A4"/>
  <p:notesSz cx="6834188" cy="997902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395288" indent="61913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790575" indent="123825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185863" indent="185738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581150" indent="247650" algn="ctr" rtl="0" fontAlgn="base">
      <a:spcBef>
        <a:spcPct val="0"/>
      </a:spcBef>
      <a:spcAft>
        <a:spcPct val="0"/>
      </a:spcAft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400" b="1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6600"/>
    <a:srgbClr val="FEF0F7"/>
    <a:srgbClr val="FF0066"/>
    <a:srgbClr val="E7F3F4"/>
    <a:srgbClr val="CCECFF"/>
    <a:srgbClr val="CCFFCC"/>
    <a:srgbClr val="FFFF99"/>
    <a:srgbClr val="FF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9655" autoAdjust="0"/>
  </p:normalViewPr>
  <p:slideViewPr>
    <p:cSldViewPr>
      <p:cViewPr varScale="1">
        <p:scale>
          <a:sx n="100" d="100"/>
          <a:sy n="100" d="100"/>
        </p:scale>
        <p:origin x="874" y="67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48" y="22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827557857559111"/>
          <c:y val="0.14188038331697736"/>
          <c:w val="0.57113613101330607"/>
          <c:h val="0.50454545454545463"/>
        </c:manualLayout>
      </c:layout>
      <c:pie3DChart>
        <c:varyColors val="1"/>
        <c:ser>
          <c:idx val="0"/>
          <c:order val="0"/>
          <c:spPr>
            <a:solidFill>
              <a:srgbClr val="3366FF"/>
            </a:solidFill>
            <a:ln w="12366">
              <a:solidFill>
                <a:srgbClr val="000000"/>
              </a:solidFill>
              <a:prstDash val="solid"/>
            </a:ln>
          </c:spPr>
          <c:explosion val="21"/>
          <c:dPt>
            <c:idx val="1"/>
            <c:bubble3D val="0"/>
            <c:spPr>
              <a:solidFill>
                <a:srgbClr val="FFFF00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3.7257394447049189E-2"/>
                  <c:y val="6.7780183493471133E-2"/>
                </c:manualLayout>
              </c:layout>
              <c:tx>
                <c:rich>
                  <a:bodyPr/>
                  <a:lstStyle/>
                  <a:p>
                    <a:pPr>
                      <a:defRPr sz="1509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dirty="0" smtClean="0"/>
                      <a:t>52,6%</a:t>
                    </a:r>
                    <a:endParaRPr lang="en-US" dirty="0"/>
                  </a:p>
                </c:rich>
              </c:tx>
              <c:spPr>
                <a:noFill/>
                <a:ln w="2473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4808401705879347E-2"/>
                  <c:y val="-0.13219784585888206"/>
                </c:manualLayout>
              </c:layout>
              <c:tx>
                <c:rich>
                  <a:bodyPr/>
                  <a:lstStyle/>
                  <a:p>
                    <a:pPr>
                      <a:defRPr sz="1509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en-US" dirty="0" smtClean="0"/>
                      <a:t>47,4%</a:t>
                    </a:r>
                    <a:endParaRPr lang="en-US" dirty="0"/>
                  </a:p>
                </c:rich>
              </c:tx>
              <c:spPr>
                <a:noFill/>
                <a:ln w="24733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Mode val="edge"/>
                  <c:yMode val="edge"/>
                  <c:x val="0.20413122721749696"/>
                  <c:y val="0.60421545667448284"/>
                </c:manualLayout>
              </c:layout>
              <c:spPr>
                <a:noFill/>
                <a:ln w="24733">
                  <a:noFill/>
                </a:ln>
              </c:spPr>
              <c:txPr>
                <a:bodyPr/>
                <a:lstStyle/>
                <a:p>
                  <a:pPr>
                    <a:defRPr sz="10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Mode val="edge"/>
                  <c:yMode val="edge"/>
                  <c:x val="0.19076549210206808"/>
                  <c:y val="0.72599531615925605"/>
                </c:manualLayout>
              </c:layout>
              <c:spPr>
                <a:noFill/>
                <a:ln w="24733">
                  <a:noFill/>
                </a:ln>
              </c:spPr>
              <c:txPr>
                <a:bodyPr/>
                <a:lstStyle/>
                <a:p>
                  <a:pPr>
                    <a:defRPr sz="1022" b="0" i="0" u="none" strike="noStrike" baseline="0">
                      <a:solidFill>
                        <a:srgbClr val="000000"/>
                      </a:solidFill>
                      <a:latin typeface="Arial Cyr"/>
                      <a:ea typeface="Arial Cyr"/>
                      <a:cs typeface="Arial Cyr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508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Лист4!$A$3:$A$10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Лист4!$B$3:$B$10</c:f>
              <c:numCache>
                <c:formatCode>0.0%</c:formatCode>
                <c:ptCount val="2"/>
                <c:pt idx="0">
                  <c:v>0.52600000000000002</c:v>
                </c:pt>
                <c:pt idx="1">
                  <c:v>0.47399999999999998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366">
              <a:solidFill>
                <a:srgbClr val="000000"/>
              </a:solidFill>
              <a:prstDash val="solid"/>
            </a:ln>
          </c:spPr>
          <c:explosion val="20"/>
          <c:dPt>
            <c:idx val="0"/>
            <c:bubble3D val="0"/>
            <c:spPr>
              <a:solidFill>
                <a:srgbClr val="9999FF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022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Лист4!$A$3:$A$10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Лист4!$C$3:$C$10</c:f>
              <c:numCache>
                <c:formatCode>General</c:formatCode>
                <c:ptCount val="2"/>
              </c:numCache>
            </c:numRef>
          </c:val>
        </c:ser>
        <c:ser>
          <c:idx val="2"/>
          <c:order val="2"/>
          <c:spPr>
            <a:solidFill>
              <a:srgbClr val="FFFFCC"/>
            </a:solidFill>
            <a:ln w="12366">
              <a:solidFill>
                <a:srgbClr val="000000"/>
              </a:solidFill>
              <a:prstDash val="solid"/>
            </a:ln>
          </c:spPr>
          <c:explosion val="20"/>
          <c:dPt>
            <c:idx val="0"/>
            <c:bubble3D val="0"/>
            <c:spPr>
              <a:solidFill>
                <a:srgbClr val="9999FF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022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Лист4!$A$3:$A$10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Лист4!$D$3:$D$10</c:f>
              <c:numCache>
                <c:formatCode>#\ ##0.0</c:formatCode>
                <c:ptCount val="2"/>
              </c:numCache>
            </c:numRef>
          </c:val>
        </c:ser>
        <c:ser>
          <c:idx val="3"/>
          <c:order val="3"/>
          <c:spPr>
            <a:solidFill>
              <a:srgbClr val="CCFFFF"/>
            </a:solidFill>
            <a:ln w="12366">
              <a:solidFill>
                <a:srgbClr val="000000"/>
              </a:solidFill>
              <a:prstDash val="solid"/>
            </a:ln>
          </c:spPr>
          <c:explosion val="20"/>
          <c:dPt>
            <c:idx val="0"/>
            <c:bubble3D val="0"/>
            <c:spPr>
              <a:solidFill>
                <a:srgbClr val="9999FF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12366">
                <a:solidFill>
                  <a:srgbClr val="000000"/>
                </a:solidFill>
                <a:prstDash val="solid"/>
              </a:ln>
            </c:spPr>
          </c:dPt>
          <c:dLbls>
            <c:spPr>
              <a:noFill/>
              <a:ln w="24733">
                <a:noFill/>
              </a:ln>
            </c:spPr>
            <c:txPr>
              <a:bodyPr/>
              <a:lstStyle/>
              <a:p>
                <a:pPr>
                  <a:defRPr sz="1022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Лист4!$A$3:$A$10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Лист4!$E$3:$E$10</c:f>
              <c:numCache>
                <c:formatCode>0.00%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1460">
          <a:noFill/>
        </a:ln>
      </c:spPr>
    </c:plotArea>
    <c:legend>
      <c:legendPos val="b"/>
      <c:layout>
        <c:manualLayout>
          <c:xMode val="edge"/>
          <c:yMode val="edge"/>
          <c:x val="0.15795870143531293"/>
          <c:y val="0.83138177046051065"/>
          <c:w val="0.69137303626011459"/>
          <c:h val="7.7283464566929139E-2"/>
        </c:manualLayout>
      </c:layout>
      <c:overlay val="0"/>
      <c:spPr>
        <a:gradFill rotWithShape="0">
          <a:gsLst>
            <a:gs pos="20000">
              <a:srgbClr val="FFFFFF"/>
            </a:gs>
            <a:gs pos="100000">
              <a:srgbClr val="FFFFFF">
                <a:gamma/>
                <a:shade val="46275"/>
                <a:invGamma/>
              </a:srgbClr>
            </a:gs>
          </a:gsLst>
          <a:lin ang="2700000" scaled="1"/>
        </a:gradFill>
        <a:ln w="3091">
          <a:solidFill>
            <a:srgbClr val="FFFFFF"/>
          </a:solidFill>
          <a:prstDash val="solid"/>
        </a:ln>
      </c:spPr>
      <c:txPr>
        <a:bodyPr/>
        <a:lstStyle/>
        <a:p>
          <a:pPr>
            <a:defRPr sz="1387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12366">
      <a:solidFill>
        <a:srgbClr val="FFFFFF"/>
      </a:solidFill>
      <a:prstDash val="solid"/>
    </a:ln>
  </c:spPr>
  <c:txPr>
    <a:bodyPr/>
    <a:lstStyle/>
    <a:p>
      <a:pPr>
        <a:defRPr sz="1022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2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8750667097538876E-3"/>
          <c:y val="0.22377507705613298"/>
          <c:w val="0.65656860815295826"/>
          <c:h val="0.55602347446392775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explosion val="25"/>
          <c:dPt>
            <c:idx val="0"/>
            <c:bubble3D val="0"/>
            <c:explosion val="24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explosion val="16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7.7235421484593333E-3"/>
                  <c:y val="-5.7645188454993283E-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781867788899285E-2"/>
                  <c:y val="-6.027615962904108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0709412838377665E-3"/>
                  <c:y val="8.634279149716679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2327520418184629E-3"/>
                  <c:y val="-1.209093836292886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4.5871205701828718E-2"/>
                  <c:y val="-3.787680644909743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Sheet1!$B$1:$H$1</c:f>
              <c:strCache>
                <c:ptCount val="7"/>
                <c:pt idx="0">
                  <c:v>Земельный налог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физических лиц</c:v>
                </c:pt>
                <c:pt idx="4">
                  <c:v>Прочие неналоговые доходы</c:v>
                </c:pt>
                <c:pt idx="5">
                  <c:v>Доходы от использования имущества</c:v>
                </c:pt>
                <c:pt idx="6">
                  <c:v>Безвозмездные поступления</c:v>
                </c:pt>
              </c:strCache>
            </c:strRef>
          </c:cat>
          <c:val>
            <c:numRef>
              <c:f>Sheet1!$B$2:$H$2</c:f>
              <c:numCache>
                <c:formatCode>0.0%</c:formatCode>
                <c:ptCount val="7"/>
                <c:pt idx="0">
                  <c:v>9.4E-2</c:v>
                </c:pt>
                <c:pt idx="1">
                  <c:v>0.23499999999999999</c:v>
                </c:pt>
                <c:pt idx="2">
                  <c:v>3.2000000000000001E-2</c:v>
                </c:pt>
                <c:pt idx="3">
                  <c:v>2.1000000000000001E-2</c:v>
                </c:pt>
                <c:pt idx="4">
                  <c:v>5.0000000000000001E-3</c:v>
                </c:pt>
                <c:pt idx="5">
                  <c:v>0.13900000000000001</c:v>
                </c:pt>
                <c:pt idx="6">
                  <c:v>0.47399999999999998</c:v>
                </c:pt>
              </c:numCache>
            </c:numRef>
          </c:val>
        </c:ser>
        <c:ser>
          <c:idx val="3"/>
          <c:order val="1"/>
          <c:tx>
            <c:strRef>
              <c:f>Sheet1!$A$3</c:f>
              <c:strCache>
                <c:ptCount val="1"/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Sheet1!$B$1:$H$1</c:f>
              <c:strCache>
                <c:ptCount val="7"/>
                <c:pt idx="0">
                  <c:v>Земельный налог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физических лиц</c:v>
                </c:pt>
                <c:pt idx="4">
                  <c:v>Прочие неналоговые доходы</c:v>
                </c:pt>
                <c:pt idx="5">
                  <c:v>Доходы от использования имущества</c:v>
                </c:pt>
                <c:pt idx="6">
                  <c:v>Безвозмездные поступления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</c:strCache>
            </c:strRef>
          </c:tx>
          <c:explosion val="2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Sheet1!$B$1:$H$1</c:f>
              <c:strCache>
                <c:ptCount val="7"/>
                <c:pt idx="0">
                  <c:v>Земельный налог</c:v>
                </c:pt>
                <c:pt idx="1">
                  <c:v>Налог на доходы физических лиц</c:v>
                </c:pt>
                <c:pt idx="2">
                  <c:v>Акцизы</c:v>
                </c:pt>
                <c:pt idx="3">
                  <c:v>Налог на имущество физических лиц</c:v>
                </c:pt>
                <c:pt idx="4">
                  <c:v>Прочие неналоговые доходы</c:v>
                </c:pt>
                <c:pt idx="5">
                  <c:v>Доходы от использования имущества</c:v>
                </c:pt>
                <c:pt idx="6">
                  <c:v>Безвозмездные поступления</c:v>
                </c:pt>
              </c:strCache>
            </c:strRef>
          </c:cat>
          <c:val>
            <c:numRef>
              <c:f>Sheet1!$B$4:$H$4</c:f>
              <c:numCache>
                <c:formatCode>General</c:formatCode>
                <c:ptCount val="7"/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72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noFill/>
        <a:ln w="12700">
          <a:solidFill>
            <a:schemeClr val="tx1"/>
          </a:solidFill>
          <a:prstDash val="solid"/>
        </a:ln>
      </c:spPr>
    </c:sideWall>
    <c:backWall>
      <c:thickness val="0"/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055741619307054"/>
          <c:y val="5.4329371816639431E-2"/>
          <c:w val="0.86943407703522413"/>
          <c:h val="0.711006349472073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Дотации</c:v>
                </c:pt>
              </c:strCache>
            </c:strRef>
          </c:tx>
          <c:spPr>
            <a:gradFill rotWithShape="0">
              <a:gsLst>
                <a:gs pos="0">
                  <a:srgbClr val="00FFFF">
                    <a:gamma/>
                    <a:shade val="56078"/>
                    <a:invGamma/>
                  </a:srgbClr>
                </a:gs>
                <a:gs pos="100000">
                  <a:srgbClr val="00FFFF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6.8127688953778401E-4"/>
                  <c:y val="0.14908086705768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4118667409564494E-3"/>
                  <c:y val="0.118552635565963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9649942419662481E-3"/>
                  <c:y val="0.113736339094447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33377778589947E-3"/>
                  <c:y val="0.122332630493675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6676605936718492E-3"/>
                  <c:y val="0.124441813778048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Sheet1!$B$2:$D$2</c:f>
              <c:numCache>
                <c:formatCode>#\ ##0.0</c:formatCode>
                <c:ptCount val="3"/>
                <c:pt idx="0">
                  <c:v>1834090</c:v>
                </c:pt>
                <c:pt idx="1">
                  <c:v>1835089</c:v>
                </c:pt>
                <c:pt idx="2">
                  <c:v>2219497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Субвенции</c:v>
                </c:pt>
              </c:strCache>
            </c:strRef>
          </c:tx>
          <c:spPr>
            <a:gradFill rotWithShape="0">
              <a:gsLst>
                <a:gs pos="0">
                  <a:srgbClr val="FFFF00">
                    <a:gamma/>
                    <a:shade val="46275"/>
                    <a:invGamma/>
                  </a:srgbClr>
                </a:gs>
                <a:gs pos="100000">
                  <a:srgbClr val="FFFF00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3.243888542398754E-4"/>
                  <c:y val="0.133425249949368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294174921797067E-3"/>
                  <c:y val="0.121497062073266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0265020595839592E-3"/>
                  <c:y val="0.14087185333104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2.6675555717989869E-3"/>
                  <c:y val="0.127243768867713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9.7809241065263278E-17"/>
                  <c:y val="0.116935280292190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Sheet1!$B$3:$D$3</c:f>
              <c:numCache>
                <c:formatCode>#\ ##0.0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Субсидии</c:v>
                </c:pt>
              </c:strCache>
            </c:strRef>
          </c:tx>
          <c:spPr>
            <a:gradFill rotWithShape="0">
              <a:gsLst>
                <a:gs pos="0">
                  <a:srgbClr val="FF00FF">
                    <a:gamma/>
                    <a:shade val="46275"/>
                    <a:invGamma/>
                  </a:srgbClr>
                </a:gs>
                <a:gs pos="100000">
                  <a:srgbClr val="FF00FF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3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Pt>
            <c:idx val="4"/>
            <c:invertIfNegative val="0"/>
            <c:bubble3D val="0"/>
            <c:spPr>
              <a:gradFill flip="none" rotWithShape="1">
                <a:gsLst>
                  <a:gs pos="0">
                    <a:srgbClr val="EA157A">
                      <a:lumMod val="40000"/>
                      <a:lumOff val="60000"/>
                      <a:shade val="30000"/>
                      <a:satMod val="115000"/>
                    </a:srgbClr>
                  </a:gs>
                  <a:gs pos="50000">
                    <a:srgbClr val="EA157A">
                      <a:lumMod val="40000"/>
                      <a:lumOff val="60000"/>
                      <a:shade val="67500"/>
                      <a:satMod val="115000"/>
                    </a:srgbClr>
                  </a:gs>
                  <a:gs pos="100000">
                    <a:srgbClr val="EA157A">
                      <a:lumMod val="40000"/>
                      <a:lumOff val="60000"/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1311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3.6757655516425462E-6"/>
                  <c:y val="0.1516021621791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359870903987727E-3"/>
                  <c:y val="0.11987273443485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9.9613246450838341E-4"/>
                  <c:y val="0.117190101647274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6675555717989869E-3"/>
                  <c:y val="0.127243768867713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0013333576984084E-3"/>
                  <c:y val="0.138027139110740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Sheet1!$B$4:$D$4</c:f>
              <c:numCache>
                <c:formatCode>#\ ##0.0</c:formatCode>
                <c:ptCount val="3"/>
                <c:pt idx="0">
                  <c:v>2198776</c:v>
                </c:pt>
                <c:pt idx="1">
                  <c:v>1996240</c:v>
                </c:pt>
                <c:pt idx="2">
                  <c:v>11177152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spPr>
            <a:gradFill rotWithShape="0">
              <a:gsLst>
                <a:gs pos="0">
                  <a:srgbClr val="99CC00">
                    <a:gamma/>
                    <a:shade val="46275"/>
                    <a:invGamma/>
                  </a:srgbClr>
                </a:gs>
                <a:gs pos="100000">
                  <a:srgbClr val="99CC00"/>
                </a:gs>
              </a:gsLst>
              <a:lin ang="2700000" scaled="1"/>
            </a:gradFill>
            <a:ln w="13118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2.068510808746195E-3"/>
                  <c:y val="0.129605581676218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1922083012229022E-3"/>
                  <c:y val="9.06244644003077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1516881320872688E-3"/>
                  <c:y val="-1.631013165289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0013333576984084E-3"/>
                  <c:y val="-8.626696194421424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0026667153968566E-3"/>
                  <c:y val="-4.40835914176497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 w="26234">
                <a:noFill/>
              </a:ln>
            </c:spPr>
            <c:txPr>
              <a:bodyPr rot="-5400000" vert="horz"/>
              <a:lstStyle/>
              <a:p>
                <a:pPr algn="ctr">
                  <a:defRPr sz="10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Sheet1!$B$5:$D$5</c:f>
              <c:numCache>
                <c:formatCode>#\ ##0.0</c:formatCode>
                <c:ptCount val="3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Прочие 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0026667153968566E-3"/>
                  <c:y val="-2.15667404860533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3351111435978914E-3"/>
                  <c:y val="6.32754985312114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6688889294973467E-3"/>
                  <c:y val="-6.47004428288438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0012283358256493E-3"/>
                  <c:y val="-1.2655099706242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001333357698408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 algn="ctr">
                  <a:defRPr lang="ru-RU" sz="10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Arial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2017 год</c:v>
                </c:pt>
                <c:pt idx="1">
                  <c:v>2018 год</c:v>
                </c:pt>
                <c:pt idx="2">
                  <c:v>2019 год</c:v>
                </c:pt>
              </c:strCache>
            </c:strRef>
          </c:cat>
          <c:val>
            <c:numRef>
              <c:f>Sheet1!$B$6:$D$6</c:f>
              <c:numCache>
                <c:formatCode>#\ ##0.0</c:formatCode>
                <c:ptCount val="3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506527528"/>
        <c:axId val="506527920"/>
        <c:axId val="0"/>
      </c:bar3DChart>
      <c:catAx>
        <c:axId val="506527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27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3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5065279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506527920"/>
        <c:scaling>
          <c:orientation val="minMax"/>
          <c:max val="7500000"/>
        </c:scaling>
        <c:delete val="0"/>
        <c:axPos val="l"/>
        <c:majorGridlines>
          <c:spPr>
            <a:ln w="3184">
              <a:solidFill>
                <a:srgbClr val="5F5F5F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1238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r>
                  <a:rPr lang="ru-RU" b="1" dirty="0" smtClean="0"/>
                  <a:t>рублей</a:t>
                </a:r>
                <a:endParaRPr lang="ru-RU" b="1" dirty="0"/>
              </a:p>
            </c:rich>
          </c:tx>
          <c:layout>
            <c:manualLayout>
              <c:xMode val="edge"/>
              <c:yMode val="edge"/>
              <c:x val="0.77383245608563633"/>
              <c:y val="1.8029795046340481E-2"/>
            </c:manualLayout>
          </c:layout>
          <c:overlay val="0"/>
          <c:spPr>
            <a:noFill/>
            <a:ln w="26234">
              <a:noFill/>
            </a:ln>
          </c:spPr>
        </c:title>
        <c:numFmt formatCode="#,##0" sourceLinked="0"/>
        <c:majorTickMark val="out"/>
        <c:minorTickMark val="none"/>
        <c:tickLblPos val="nextTo"/>
        <c:spPr>
          <a:ln w="3279">
            <a:solidFill>
              <a:schemeClr val="bg1">
                <a:lumMod val="50000"/>
              </a:schemeClr>
            </a:solidFill>
            <a:prstDash val="solid"/>
          </a:ln>
        </c:spPr>
        <c:txPr>
          <a:bodyPr rot="0" vert="horz"/>
          <a:lstStyle/>
          <a:p>
            <a:pPr>
              <a:defRPr sz="1239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506527528"/>
        <c:crosses val="autoZero"/>
        <c:crossBetween val="between"/>
        <c:majorUnit val="500000"/>
        <c:minorUnit val="50000"/>
      </c:valAx>
      <c:spPr>
        <a:noFill/>
        <a:ln w="25469">
          <a:noFill/>
        </a:ln>
      </c:spPr>
    </c:plotArea>
    <c:legend>
      <c:legendPos val="b"/>
      <c:legendEntry>
        <c:idx val="1"/>
        <c:delete val="1"/>
      </c:legendEntry>
      <c:legendEntry>
        <c:idx val="3"/>
        <c:delete val="1"/>
      </c:legendEntry>
      <c:layout>
        <c:manualLayout>
          <c:xMode val="edge"/>
          <c:yMode val="edge"/>
          <c:x val="9.336444501296285E-3"/>
          <c:y val="0.82674896693858846"/>
          <c:w val="0.96178464088715754"/>
          <c:h val="0.10664263194187092"/>
        </c:manualLayout>
      </c:layout>
      <c:overlay val="0"/>
      <c:spPr>
        <a:noFill/>
        <a:ln w="26234">
          <a:noFill/>
        </a:ln>
      </c:spPr>
      <c:txPr>
        <a:bodyPr/>
        <a:lstStyle/>
        <a:p>
          <a:pPr>
            <a:defRPr sz="1518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04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564994882292728E-2"/>
          <c:y val="0.13009404388714829"/>
          <c:w val="0.563971340839304"/>
          <c:h val="0.7413793103448317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12102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gradFill rotWithShape="0">
                <a:gsLst>
                  <a:gs pos="0">
                    <a:srgbClr val="333399">
                      <a:gamma/>
                      <a:shade val="46275"/>
                      <a:invGamma/>
                    </a:srgbClr>
                  </a:gs>
                  <a:gs pos="50000">
                    <a:srgbClr val="333399"/>
                  </a:gs>
                  <a:gs pos="100000">
                    <a:srgbClr val="333399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gradFill rotWithShape="0">
                <a:gsLst>
                  <a:gs pos="0">
                    <a:srgbClr val="008000">
                      <a:gamma/>
                      <a:shade val="46275"/>
                      <a:invGamma/>
                    </a:srgbClr>
                  </a:gs>
                  <a:gs pos="50000">
                    <a:srgbClr val="008000"/>
                  </a:gs>
                  <a:gs pos="100000">
                    <a:srgbClr val="0080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gradFill rotWithShape="0">
                <a:gsLst>
                  <a:gs pos="0">
                    <a:srgbClr val="800080">
                      <a:gamma/>
                      <a:shade val="46275"/>
                      <a:invGamma/>
                    </a:srgbClr>
                  </a:gs>
                  <a:gs pos="50000">
                    <a:srgbClr val="800080"/>
                  </a:gs>
                  <a:gs pos="100000">
                    <a:srgbClr val="800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gradFill rotWithShape="0">
                <a:gsLst>
                  <a:gs pos="0">
                    <a:srgbClr val="99CC00">
                      <a:gamma/>
                      <a:shade val="46275"/>
                      <a:invGamma/>
                    </a:srgbClr>
                  </a:gs>
                  <a:gs pos="50000">
                    <a:srgbClr val="99CC00"/>
                  </a:gs>
                  <a:gs pos="100000">
                    <a:srgbClr val="99CC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gradFill rotWithShape="0">
                <a:gsLst>
                  <a:gs pos="0">
                    <a:srgbClr val="808080">
                      <a:gamma/>
                      <a:shade val="46275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gradFill rotWithShape="0">
                <a:gsLst>
                  <a:gs pos="0">
                    <a:srgbClr val="FF6600">
                      <a:gamma/>
                      <a:shade val="46275"/>
                      <a:invGamma/>
                    </a:srgbClr>
                  </a:gs>
                  <a:gs pos="50000">
                    <a:srgbClr val="FF6600"/>
                  </a:gs>
                  <a:gs pos="100000">
                    <a:srgbClr val="FF66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6"/>
            <c:bubble3D val="0"/>
            <c:spPr>
              <a:gradFill rotWithShape="0">
                <a:gsLst>
                  <a:gs pos="0">
                    <a:srgbClr val="0066CC">
                      <a:gamma/>
                      <a:shade val="46275"/>
                      <a:invGamma/>
                    </a:srgbClr>
                  </a:gs>
                  <a:gs pos="5000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7"/>
            <c:bubble3D val="0"/>
            <c:spPr>
              <a:gradFill rotWithShape="0">
                <a:gsLst>
                  <a:gs pos="0">
                    <a:srgbClr val="CCCCFF">
                      <a:gamma/>
                      <a:shade val="46275"/>
                      <a:invGamma/>
                    </a:srgbClr>
                  </a:gs>
                  <a:gs pos="50000">
                    <a:srgbClr val="CCCCFF"/>
                  </a:gs>
                  <a:gs pos="100000">
                    <a:srgbClr val="CCCC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8"/>
            <c:bubble3D val="0"/>
            <c:spPr>
              <a:gradFill rotWithShape="0">
                <a:gsLst>
                  <a:gs pos="0">
                    <a:srgbClr val="FF0000">
                      <a:gamma/>
                      <a:shade val="46275"/>
                      <a:invGamma/>
                    </a:srgbClr>
                  </a:gs>
                  <a:gs pos="50000">
                    <a:srgbClr val="FF0000"/>
                  </a:gs>
                  <a:gs pos="100000">
                    <a:srgbClr val="FF00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9"/>
            <c:bubble3D val="0"/>
            <c:spPr>
              <a:gradFill rotWithShape="0">
                <a:gsLst>
                  <a:gs pos="0">
                    <a:srgbClr val="CC99FF">
                      <a:gamma/>
                      <a:shade val="46275"/>
                      <a:invGamma/>
                    </a:srgbClr>
                  </a:gs>
                  <a:gs pos="50000">
                    <a:srgbClr val="CC99FF"/>
                  </a:gs>
                  <a:gs pos="100000">
                    <a:srgbClr val="CC99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0"/>
            <c:bubble3D val="0"/>
            <c:spPr>
              <a:gradFill rotWithShape="0">
                <a:gsLst>
                  <a:gs pos="0">
                    <a:srgbClr val="00FF00">
                      <a:gamma/>
                      <a:shade val="46275"/>
                      <a:invGamma/>
                    </a:srgbClr>
                  </a:gs>
                  <a:gs pos="50000">
                    <a:srgbClr val="00FF00"/>
                  </a:gs>
                  <a:gs pos="100000">
                    <a:srgbClr val="00FF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1"/>
            <c:bubble3D val="0"/>
            <c:spPr>
              <a:gradFill rotWithShape="0">
                <a:gsLst>
                  <a:gs pos="0">
                    <a:srgbClr val="FFFF00">
                      <a:gamma/>
                      <a:shade val="46275"/>
                      <a:invGamma/>
                    </a:srgbClr>
                  </a:gs>
                  <a:gs pos="50000">
                    <a:srgbClr val="FFFF00"/>
                  </a:gs>
                  <a:gs pos="100000">
                    <a:srgbClr val="FFFF0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2"/>
            <c:bubble3D val="0"/>
            <c:spPr>
              <a:gradFill rotWithShape="0">
                <a:gsLst>
                  <a:gs pos="0">
                    <a:srgbClr val="00FFFF">
                      <a:gamma/>
                      <a:shade val="46275"/>
                      <a:invGamma/>
                    </a:srgbClr>
                  </a:gs>
                  <a:gs pos="50000">
                    <a:srgbClr val="00FFFF"/>
                  </a:gs>
                  <a:gs pos="100000">
                    <a:srgbClr val="00FF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Pt>
            <c:idx val="13"/>
            <c:bubble3D val="0"/>
            <c:spPr>
              <a:gradFill rotWithShape="0">
                <a:gsLst>
                  <a:gs pos="0">
                    <a:srgbClr val="FF00FF">
                      <a:gamma/>
                      <a:shade val="46275"/>
                      <a:invGamma/>
                    </a:srgbClr>
                  </a:gs>
                  <a:gs pos="50000">
                    <a:srgbClr val="FF00FF"/>
                  </a:gs>
                  <a:gs pos="100000">
                    <a:srgbClr val="FF00FF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2102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1600865274695285E-3"/>
                  <c:y val="-0.17906999393003201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0048859106400403E-2"/>
                      <c:h val="2.6959753353172477E-2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3845305376108033E-3"/>
                  <c:y val="-2.51196227821673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2918642225512314E-2"/>
                  <c:y val="-5.68685759376394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132613099990099E-2"/>
                  <c:y val="-7.360092866742709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8359137188339135E-2"/>
                  <c:y val="2.6153485773215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7711921354240519E-2"/>
                  <c:y val="5.295526313000584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3.8573260548881841E-2"/>
                  <c:y val="5.52664920591588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8986488114520406E-2"/>
                  <c:y val="4.55033816043791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7.9529453340222711E-2"/>
                  <c:y val="6.851279937348867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 w="24206">
                <a:noFill/>
              </a:ln>
            </c:spPr>
            <c:txPr>
              <a:bodyPr/>
              <a:lstStyle/>
              <a:p>
                <a:pPr>
                  <a:defRPr sz="1120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Sheet1!$B$1:$M$1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</c:strCache>
            </c:strRef>
          </c:cat>
          <c:val>
            <c:numRef>
              <c:f>Sheet1!$B$2:$M$2</c:f>
              <c:numCache>
                <c:formatCode>#\ ##0.0</c:formatCode>
                <c:ptCount val="12"/>
                <c:pt idx="0">
                  <c:v>6418307.0899999999</c:v>
                </c:pt>
                <c:pt idx="1">
                  <c:v>876.6</c:v>
                </c:pt>
                <c:pt idx="2">
                  <c:v>127791.87</c:v>
                </c:pt>
                <c:pt idx="3">
                  <c:v>6545461.2000000002</c:v>
                </c:pt>
                <c:pt idx="4">
                  <c:v>15775993.199999999</c:v>
                </c:pt>
                <c:pt idx="5">
                  <c:v>21200</c:v>
                </c:pt>
                <c:pt idx="6">
                  <c:v>152705</c:v>
                </c:pt>
                <c:pt idx="7">
                  <c:v>890607.09</c:v>
                </c:pt>
                <c:pt idx="8">
                  <c:v>16639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1468">
          <a:noFill/>
        </a:ln>
      </c:spPr>
    </c:plotArea>
    <c:legend>
      <c:legendPos val="r"/>
      <c:legendEntry>
        <c:idx val="5"/>
        <c:delete val="1"/>
      </c:legendEntry>
      <c:legendEntry>
        <c:idx val="8"/>
        <c:delete val="1"/>
      </c:legendEntry>
      <c:legendEntry>
        <c:idx val="11"/>
        <c:delete val="1"/>
      </c:legendEntry>
      <c:layout>
        <c:manualLayout>
          <c:xMode val="edge"/>
          <c:yMode val="edge"/>
          <c:x val="0.65999287861791633"/>
          <c:y val="2.3728870625865654E-2"/>
          <c:w val="0.33460761452440674"/>
          <c:h val="0.97627112937413463"/>
        </c:manualLayout>
      </c:layout>
      <c:overlay val="0"/>
      <c:spPr>
        <a:solidFill>
          <a:schemeClr val="bg1"/>
        </a:solidFill>
        <a:ln w="24206">
          <a:noFill/>
        </a:ln>
      </c:spPr>
      <c:txPr>
        <a:bodyPr/>
        <a:lstStyle/>
        <a:p>
          <a:pPr>
            <a:defRPr sz="786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5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C22158-F58E-496F-BE6F-75F2A11B6B02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9133D9-8E3D-4B49-8188-4B1BA2782185}">
      <dgm:prSet custT="1"/>
      <dgm:spPr>
        <a:solidFill>
          <a:schemeClr val="bg2">
            <a:alpha val="90000"/>
          </a:schemeClr>
        </a:solidFill>
      </dgm:spPr>
      <dgm:t>
        <a:bodyPr/>
        <a:lstStyle/>
        <a:p>
          <a:pPr rtl="0"/>
          <a:r>
            <a:rPr lang="ru-RU" sz="14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НАЛОГОВЫЕ: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latin typeface="Times New Roman" pitchFamily="18" charset="0"/>
              <a:cs typeface="Times New Roman" pitchFamily="18" charset="0"/>
            </a:rPr>
            <a:t>доходы от предусмотренных законодательством Российской Федерации налогов и сборов</a:t>
          </a:r>
          <a:endParaRPr lang="ru-RU" sz="1200" b="0" dirty="0">
            <a:latin typeface="Times New Roman" pitchFamily="18" charset="0"/>
            <a:cs typeface="Times New Roman" pitchFamily="18" charset="0"/>
          </a:endParaRPr>
        </a:p>
      </dgm:t>
    </dgm:pt>
    <dgm:pt modelId="{4605D0E4-D07A-4E31-A361-8DA8F7C1C61C}" type="parTrans" cxnId="{9FBBFE38-4B74-47E3-A87C-2D34F03050C1}">
      <dgm:prSet/>
      <dgm:spPr/>
      <dgm:t>
        <a:bodyPr/>
        <a:lstStyle/>
        <a:p>
          <a:endParaRPr lang="ru-RU"/>
        </a:p>
      </dgm:t>
    </dgm:pt>
    <dgm:pt modelId="{5B4E11A3-3A31-4A62-BCA9-3876758FE117}" type="sibTrans" cxnId="{9FBBFE38-4B74-47E3-A87C-2D34F03050C1}">
      <dgm:prSet/>
      <dgm:spPr/>
      <dgm:t>
        <a:bodyPr/>
        <a:lstStyle/>
        <a:p>
          <a:endParaRPr lang="ru-RU"/>
        </a:p>
      </dgm:t>
    </dgm:pt>
    <dgm:pt modelId="{61859FE4-0494-4B55-B2D7-0D9A57D2E5FB}">
      <dgm:prSet custT="1"/>
      <dgm:spPr>
        <a:solidFill>
          <a:srgbClr val="CCCCFF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НЕНАЛОГОВЫЕ:</a:t>
          </a:r>
          <a:r>
            <a:rPr lang="ru-RU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имущества, штрафы 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FF8D773-7009-49AD-BB38-389555D4D4A7}" type="parTrans" cxnId="{2184C7FC-233D-46D1-8109-B41E48100365}">
      <dgm:prSet/>
      <dgm:spPr/>
      <dgm:t>
        <a:bodyPr/>
        <a:lstStyle/>
        <a:p>
          <a:endParaRPr lang="ru-RU"/>
        </a:p>
      </dgm:t>
    </dgm:pt>
    <dgm:pt modelId="{1A2CB1BD-2C64-410F-8263-C62EE1B299B1}" type="sibTrans" cxnId="{2184C7FC-233D-46D1-8109-B41E48100365}">
      <dgm:prSet/>
      <dgm:spPr/>
      <dgm:t>
        <a:bodyPr/>
        <a:lstStyle/>
        <a:p>
          <a:endParaRPr lang="ru-RU"/>
        </a:p>
      </dgm:t>
    </dgm:pt>
    <dgm:pt modelId="{9CB13310-1C5C-444F-96F7-BEF852344BCC}">
      <dgm:prSet custT="1"/>
      <dgm:spPr>
        <a:solidFill>
          <a:srgbClr val="CCFFCC">
            <a:alpha val="90000"/>
          </a:srgbClr>
        </a:solidFill>
      </dgm:spPr>
      <dgm:t>
        <a:bodyPr/>
        <a:lstStyle/>
        <a:p>
          <a:r>
            <a:rPr lang="ru-RU" sz="1400" b="1" u="sng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БЕЗВОЗМЕЗДНЫЕ:</a:t>
          </a:r>
          <a:r>
            <a:rPr lang="ru-RU" sz="1200" b="0" dirty="0" smtClean="0">
              <a:solidFill>
                <a:srgbClr val="003366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средства федерального и областного бюджетов, поступления от государственных (муниципальных) организаций, а также перечисления физических и юридических лиц</a:t>
          </a:r>
          <a:endParaRPr lang="ru-RU" sz="12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D0E0D964-F347-4E02-A423-94FD30532F63}" type="parTrans" cxnId="{7523C30B-4FCE-412F-9C76-92681FE7EA3B}">
      <dgm:prSet/>
      <dgm:spPr/>
      <dgm:t>
        <a:bodyPr/>
        <a:lstStyle/>
        <a:p>
          <a:endParaRPr lang="ru-RU"/>
        </a:p>
      </dgm:t>
    </dgm:pt>
    <dgm:pt modelId="{D008778B-712B-4C13-936D-C63B3F7A865B}" type="sibTrans" cxnId="{7523C30B-4FCE-412F-9C76-92681FE7EA3B}">
      <dgm:prSet/>
      <dgm:spPr/>
      <dgm:t>
        <a:bodyPr/>
        <a:lstStyle/>
        <a:p>
          <a:endParaRPr lang="ru-RU"/>
        </a:p>
      </dgm:t>
    </dgm:pt>
    <dgm:pt modelId="{09DAAD2C-1E2B-424A-844F-71514807DCDB}" type="pres">
      <dgm:prSet presAssocID="{75C22158-F58E-496F-BE6F-75F2A11B6B0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67C26C6-7482-49D1-92D9-8F02ED22DCD8}" type="pres">
      <dgm:prSet presAssocID="{75C22158-F58E-496F-BE6F-75F2A11B6B02}" presName="pyramid" presStyleLbl="node1" presStyleIdx="0" presStyleCnt="1" custScaleX="158796" custLinFactNeighborX="1796" custLinFactNeighborY="-1299"/>
      <dgm:spPr>
        <a:gradFill rotWithShape="0">
          <a:gsLst>
            <a:gs pos="0">
              <a:schemeClr val="bg2"/>
            </a:gs>
            <a:gs pos="35000">
              <a:schemeClr val="accent2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</a:gradFill>
      </dgm:spPr>
    </dgm:pt>
    <dgm:pt modelId="{15799382-0828-4796-A63A-E08303B94AF0}" type="pres">
      <dgm:prSet presAssocID="{75C22158-F58E-496F-BE6F-75F2A11B6B02}" presName="theList" presStyleCnt="0"/>
      <dgm:spPr/>
    </dgm:pt>
    <dgm:pt modelId="{A2302658-DB9C-43B6-BE20-960A448A8A6D}" type="pres">
      <dgm:prSet presAssocID="{5B9133D9-8E3D-4B49-8188-4B1BA2782185}" presName="aNode" presStyleLbl="fgAcc1" presStyleIdx="0" presStyleCnt="3" custScaleX="154070" custScaleY="73033" custLinFactNeighborX="1809" custLinFactNeighborY="714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A0F403-BE26-40CA-8053-C2D4E4D75C22}" type="pres">
      <dgm:prSet presAssocID="{5B9133D9-8E3D-4B49-8188-4B1BA2782185}" presName="aSpace" presStyleCnt="0"/>
      <dgm:spPr/>
    </dgm:pt>
    <dgm:pt modelId="{70150AD9-9590-40ED-B967-40C085FAB28E}" type="pres">
      <dgm:prSet presAssocID="{61859FE4-0494-4B55-B2D7-0D9A57D2E5FB}" presName="aNode" presStyleLbl="fgAcc1" presStyleIdx="1" presStyleCnt="3" custScaleX="161467" custScaleY="63452" custLinFactNeighborX="1249" custLinFactNeighborY="554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3A84B-AC69-4727-AF68-E0A9635417D5}" type="pres">
      <dgm:prSet presAssocID="{61859FE4-0494-4B55-B2D7-0D9A57D2E5FB}" presName="aSpace" presStyleCnt="0"/>
      <dgm:spPr/>
    </dgm:pt>
    <dgm:pt modelId="{6A9A1275-A4E3-4CF6-952F-DB4A3C0A6E84}" type="pres">
      <dgm:prSet presAssocID="{9CB13310-1C5C-444F-96F7-BEF852344BCC}" presName="aNode" presStyleLbl="fgAcc1" presStyleIdx="2" presStyleCnt="3" custScaleX="170730" custScaleY="68400" custLinFactNeighborX="2939" custLinFactNeighborY="87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FF3B03-6BF0-4119-B866-2C60C1C9D8BD}" type="pres">
      <dgm:prSet presAssocID="{9CB13310-1C5C-444F-96F7-BEF852344BCC}" presName="aSpace" presStyleCnt="0"/>
      <dgm:spPr/>
    </dgm:pt>
  </dgm:ptLst>
  <dgm:cxnLst>
    <dgm:cxn modelId="{9FBBFE38-4B74-47E3-A87C-2D34F03050C1}" srcId="{75C22158-F58E-496F-BE6F-75F2A11B6B02}" destId="{5B9133D9-8E3D-4B49-8188-4B1BA2782185}" srcOrd="0" destOrd="0" parTransId="{4605D0E4-D07A-4E31-A361-8DA8F7C1C61C}" sibTransId="{5B4E11A3-3A31-4A62-BCA9-3876758FE117}"/>
    <dgm:cxn modelId="{7523C30B-4FCE-412F-9C76-92681FE7EA3B}" srcId="{75C22158-F58E-496F-BE6F-75F2A11B6B02}" destId="{9CB13310-1C5C-444F-96F7-BEF852344BCC}" srcOrd="2" destOrd="0" parTransId="{D0E0D964-F347-4E02-A423-94FD30532F63}" sibTransId="{D008778B-712B-4C13-936D-C63B3F7A865B}"/>
    <dgm:cxn modelId="{7A7FF2AA-120D-433E-8DF9-761861EA258A}" type="presOf" srcId="{5B9133D9-8E3D-4B49-8188-4B1BA2782185}" destId="{A2302658-DB9C-43B6-BE20-960A448A8A6D}" srcOrd="0" destOrd="0" presId="urn:microsoft.com/office/officeart/2005/8/layout/pyramid2"/>
    <dgm:cxn modelId="{0C0D68F1-F0BC-42F4-834F-5396D20F5963}" type="presOf" srcId="{75C22158-F58E-496F-BE6F-75F2A11B6B02}" destId="{09DAAD2C-1E2B-424A-844F-71514807DCDB}" srcOrd="0" destOrd="0" presId="urn:microsoft.com/office/officeart/2005/8/layout/pyramid2"/>
    <dgm:cxn modelId="{BD34A8C1-AB67-46C1-AD43-5E089F99FF80}" type="presOf" srcId="{61859FE4-0494-4B55-B2D7-0D9A57D2E5FB}" destId="{70150AD9-9590-40ED-B967-40C085FAB28E}" srcOrd="0" destOrd="0" presId="urn:microsoft.com/office/officeart/2005/8/layout/pyramid2"/>
    <dgm:cxn modelId="{2184C7FC-233D-46D1-8109-B41E48100365}" srcId="{75C22158-F58E-496F-BE6F-75F2A11B6B02}" destId="{61859FE4-0494-4B55-B2D7-0D9A57D2E5FB}" srcOrd="1" destOrd="0" parTransId="{5FF8D773-7009-49AD-BB38-389555D4D4A7}" sibTransId="{1A2CB1BD-2C64-410F-8263-C62EE1B299B1}"/>
    <dgm:cxn modelId="{3B51C76C-DBEF-4344-8C10-8C50A7297D07}" type="presOf" srcId="{9CB13310-1C5C-444F-96F7-BEF852344BCC}" destId="{6A9A1275-A4E3-4CF6-952F-DB4A3C0A6E84}" srcOrd="0" destOrd="0" presId="urn:microsoft.com/office/officeart/2005/8/layout/pyramid2"/>
    <dgm:cxn modelId="{5870844E-52D4-46E0-A913-46C27EFD68B1}" type="presParOf" srcId="{09DAAD2C-1E2B-424A-844F-71514807DCDB}" destId="{867C26C6-7482-49D1-92D9-8F02ED22DCD8}" srcOrd="0" destOrd="0" presId="urn:microsoft.com/office/officeart/2005/8/layout/pyramid2"/>
    <dgm:cxn modelId="{7BADB627-99AE-4D08-ACE0-F5AA34D8D3A8}" type="presParOf" srcId="{09DAAD2C-1E2B-424A-844F-71514807DCDB}" destId="{15799382-0828-4796-A63A-E08303B94AF0}" srcOrd="1" destOrd="0" presId="urn:microsoft.com/office/officeart/2005/8/layout/pyramid2"/>
    <dgm:cxn modelId="{594FAEE6-02D1-43D2-9400-77548B40B62F}" type="presParOf" srcId="{15799382-0828-4796-A63A-E08303B94AF0}" destId="{A2302658-DB9C-43B6-BE20-960A448A8A6D}" srcOrd="0" destOrd="0" presId="urn:microsoft.com/office/officeart/2005/8/layout/pyramid2"/>
    <dgm:cxn modelId="{714D88FF-D826-48E4-AE2E-7E9602B59B24}" type="presParOf" srcId="{15799382-0828-4796-A63A-E08303B94AF0}" destId="{D2A0F403-BE26-40CA-8053-C2D4E4D75C22}" srcOrd="1" destOrd="0" presId="urn:microsoft.com/office/officeart/2005/8/layout/pyramid2"/>
    <dgm:cxn modelId="{C30F2976-3642-4850-83C2-C7C05CCA4131}" type="presParOf" srcId="{15799382-0828-4796-A63A-E08303B94AF0}" destId="{70150AD9-9590-40ED-B967-40C085FAB28E}" srcOrd="2" destOrd="0" presId="urn:microsoft.com/office/officeart/2005/8/layout/pyramid2"/>
    <dgm:cxn modelId="{C66BBE95-AF09-448E-93EA-EB19F8633B1F}" type="presParOf" srcId="{15799382-0828-4796-A63A-E08303B94AF0}" destId="{3193A84B-AC69-4727-AF68-E0A9635417D5}" srcOrd="3" destOrd="0" presId="urn:microsoft.com/office/officeart/2005/8/layout/pyramid2"/>
    <dgm:cxn modelId="{E6889C87-CBB2-4C5E-89DD-54B1D0EFDEA2}" type="presParOf" srcId="{15799382-0828-4796-A63A-E08303B94AF0}" destId="{6A9A1275-A4E3-4CF6-952F-DB4A3C0A6E84}" srcOrd="4" destOrd="0" presId="urn:microsoft.com/office/officeart/2005/8/layout/pyramid2"/>
    <dgm:cxn modelId="{2AD8FA6D-0DCB-4A26-95D4-B03B43BD4D6A}" type="presParOf" srcId="{15799382-0828-4796-A63A-E08303B94AF0}" destId="{B9FF3B03-6BF0-4119-B866-2C60C1C9D8B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97F7E-62D5-497D-AE69-0540918277DD}" type="doc">
      <dgm:prSet loTypeId="urn:microsoft.com/office/officeart/2005/8/layout/chevron1" loCatId="process" qsTypeId="urn:microsoft.com/office/officeart/2005/8/quickstyle/simple5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01FEDC6F-388F-4CC6-9848-7D08A8459857}">
      <dgm:prSet phldrT="[Текст]" custT="1"/>
      <dgm:spPr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tIns="36000" rIns="0" bIns="3600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102,6 %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E0CBF984-7673-4CD9-8D51-6AC751002389}" type="parTrans" cxnId="{97C75E89-6550-4FC8-90B3-5F71593C25D8}">
      <dgm:prSet/>
      <dgm:spPr/>
      <dgm:t>
        <a:bodyPr/>
        <a:lstStyle/>
        <a:p>
          <a:endParaRPr lang="ru-RU"/>
        </a:p>
      </dgm:t>
    </dgm:pt>
    <dgm:pt modelId="{F8445107-0299-4A7F-804B-D668863F26BC}" type="sibTrans" cxnId="{97C75E89-6550-4FC8-90B3-5F71593C25D8}">
      <dgm:prSet/>
      <dgm:spPr/>
      <dgm:t>
        <a:bodyPr/>
        <a:lstStyle/>
        <a:p>
          <a:endParaRPr lang="ru-RU"/>
        </a:p>
      </dgm:t>
    </dgm:pt>
    <dgm:pt modelId="{2D2D68B2-29B6-4EF0-8C39-911632D2084F}">
      <dgm:prSet phldrT="[Текст]" custT="1"/>
      <dgm:spPr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rIns="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117,7 %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671A2C36-3380-4875-8CB2-42861EF783CE}" type="parTrans" cxnId="{DA3D7C03-7695-4B3C-B632-BB12AAFB8F08}">
      <dgm:prSet/>
      <dgm:spPr/>
      <dgm:t>
        <a:bodyPr/>
        <a:lstStyle/>
        <a:p>
          <a:endParaRPr lang="ru-RU"/>
        </a:p>
      </dgm:t>
    </dgm:pt>
    <dgm:pt modelId="{819F0A1F-F9E0-43CD-870E-DCF0526999B2}" type="sibTrans" cxnId="{DA3D7C03-7695-4B3C-B632-BB12AAFB8F08}">
      <dgm:prSet/>
      <dgm:spPr/>
      <dgm:t>
        <a:bodyPr/>
        <a:lstStyle/>
        <a:p>
          <a:endParaRPr lang="ru-RU"/>
        </a:p>
      </dgm:t>
    </dgm:pt>
    <dgm:pt modelId="{AF2537D7-76E3-4958-9D2D-01DD3C77B7EC}">
      <dgm:prSet phldrT="[Текст]" custT="1"/>
      <dgm:spPr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rIns="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102,1 %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34748417-1667-446B-820C-1144CAAF6DBF}" type="parTrans" cxnId="{C8601EC2-8FF6-46A5-A193-C709E4E97DDD}">
      <dgm:prSet/>
      <dgm:spPr/>
      <dgm:t>
        <a:bodyPr/>
        <a:lstStyle/>
        <a:p>
          <a:endParaRPr lang="ru-RU"/>
        </a:p>
      </dgm:t>
    </dgm:pt>
    <dgm:pt modelId="{A93A7B5F-C5A5-4B23-A772-CE4330481CD2}" type="sibTrans" cxnId="{C8601EC2-8FF6-46A5-A193-C709E4E97DDD}">
      <dgm:prSet/>
      <dgm:spPr/>
      <dgm:t>
        <a:bodyPr/>
        <a:lstStyle/>
        <a:p>
          <a:endParaRPr lang="ru-RU"/>
        </a:p>
      </dgm:t>
    </dgm:pt>
    <dgm:pt modelId="{2928A87D-5B8A-4C58-A87A-49DA8F0A4DAD}">
      <dgm:prSet phldrT="[Текст]" custT="1"/>
      <dgm:spPr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</dgm:spPr>
      <dgm:t>
        <a:bodyPr lIns="0" rIns="0"/>
        <a:lstStyle/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r>
            <a:rPr lang="ru-RU" sz="800" b="1" dirty="0" smtClean="0">
              <a:latin typeface="Times New Roman" pitchFamily="18" charset="0"/>
              <a:cs typeface="Times New Roman" pitchFamily="18" charset="0"/>
            </a:rPr>
            <a:t>117,4 %</a:t>
          </a:r>
          <a:endParaRPr lang="ru-RU" sz="800" b="1" dirty="0">
            <a:latin typeface="Times New Roman" pitchFamily="18" charset="0"/>
            <a:cs typeface="Times New Roman" pitchFamily="18" charset="0"/>
          </a:endParaRPr>
        </a:p>
      </dgm:t>
    </dgm:pt>
    <dgm:pt modelId="{4F4E1E16-08CC-4A42-BAF8-B7F9E6887BFB}" type="parTrans" cxnId="{98DDB60B-3117-4498-A7E7-87B5C03CBCF7}">
      <dgm:prSet/>
      <dgm:spPr/>
      <dgm:t>
        <a:bodyPr/>
        <a:lstStyle/>
        <a:p>
          <a:endParaRPr lang="ru-RU"/>
        </a:p>
      </dgm:t>
    </dgm:pt>
    <dgm:pt modelId="{CE82294E-2221-4CE6-AA52-FB4942959D94}" type="sibTrans" cxnId="{98DDB60B-3117-4498-A7E7-87B5C03CBCF7}">
      <dgm:prSet/>
      <dgm:spPr/>
      <dgm:t>
        <a:bodyPr/>
        <a:lstStyle/>
        <a:p>
          <a:endParaRPr lang="ru-RU"/>
        </a:p>
      </dgm:t>
    </dgm:pt>
    <dgm:pt modelId="{C3672418-2866-4D8C-99C1-94319C2E2F2E}" type="pres">
      <dgm:prSet presAssocID="{BB197F7E-62D5-497D-AE69-0540918277D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D6D265-3B96-4B83-8B8F-0BDDB0D1497C}" type="pres">
      <dgm:prSet presAssocID="{01FEDC6F-388F-4CC6-9848-7D08A8459857}" presName="parTxOnly" presStyleLbl="node1" presStyleIdx="0" presStyleCnt="4" custScaleX="15600" custScaleY="23409" custLinFactNeighborX="-16456" custLinFactNeighborY="-305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3382E-BEEF-4515-AFE6-A58E1B12D34B}" type="pres">
      <dgm:prSet presAssocID="{F8445107-0299-4A7F-804B-D668863F26BC}" presName="parTxOnlySpace" presStyleCnt="0"/>
      <dgm:spPr/>
    </dgm:pt>
    <dgm:pt modelId="{0875F1AC-8364-4382-AAAF-7D86297A99B6}" type="pres">
      <dgm:prSet presAssocID="{2D2D68B2-29B6-4EF0-8C39-911632D2084F}" presName="parTxOnly" presStyleLbl="node1" presStyleIdx="1" presStyleCnt="4" custScaleX="16542" custScaleY="23409" custLinFactX="11081" custLinFactNeighborX="100000" custLinFactNeighborY="-2800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F6845-9FBC-4397-BDB6-07D026189CDF}" type="pres">
      <dgm:prSet presAssocID="{819F0A1F-F9E0-43CD-870E-DCF0526999B2}" presName="parTxOnlySpace" presStyleCnt="0"/>
      <dgm:spPr/>
    </dgm:pt>
    <dgm:pt modelId="{BF592451-2965-4F08-81DC-B91B7ABCCED8}" type="pres">
      <dgm:prSet presAssocID="{AF2537D7-76E3-4958-9D2D-01DD3C77B7EC}" presName="parTxOnly" presStyleLbl="node1" presStyleIdx="2" presStyleCnt="4" custScaleX="16661" custScaleY="22417" custLinFactX="-3195" custLinFactNeighborX="-100000" custLinFactNeighborY="6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757A3-0EC6-4A12-8C26-B8EE375CD300}" type="pres">
      <dgm:prSet presAssocID="{A93A7B5F-C5A5-4B23-A772-CE4330481CD2}" presName="parTxOnlySpace" presStyleCnt="0"/>
      <dgm:spPr/>
    </dgm:pt>
    <dgm:pt modelId="{B1747BB2-E875-4420-963B-EF4EB0D64621}" type="pres">
      <dgm:prSet presAssocID="{2928A87D-5B8A-4C58-A87A-49DA8F0A4DAD}" presName="parTxOnly" presStyleLbl="node1" presStyleIdx="3" presStyleCnt="4" custScaleX="16542" custScaleY="23409" custLinFactNeighborX="95837" custLinFactNeighborY="62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FDB1C8-BAF7-488F-806A-2A184FA21363}" type="presOf" srcId="{2D2D68B2-29B6-4EF0-8C39-911632D2084F}" destId="{0875F1AC-8364-4382-AAAF-7D86297A99B6}" srcOrd="0" destOrd="0" presId="urn:microsoft.com/office/officeart/2005/8/layout/chevron1"/>
    <dgm:cxn modelId="{28E7B5DF-5B5A-4FFE-B971-F2F3F73C941D}" type="presOf" srcId="{AF2537D7-76E3-4958-9D2D-01DD3C77B7EC}" destId="{BF592451-2965-4F08-81DC-B91B7ABCCED8}" srcOrd="0" destOrd="0" presId="urn:microsoft.com/office/officeart/2005/8/layout/chevron1"/>
    <dgm:cxn modelId="{C8601EC2-8FF6-46A5-A193-C709E4E97DDD}" srcId="{BB197F7E-62D5-497D-AE69-0540918277DD}" destId="{AF2537D7-76E3-4958-9D2D-01DD3C77B7EC}" srcOrd="2" destOrd="0" parTransId="{34748417-1667-446B-820C-1144CAAF6DBF}" sibTransId="{A93A7B5F-C5A5-4B23-A772-CE4330481CD2}"/>
    <dgm:cxn modelId="{97C75E89-6550-4FC8-90B3-5F71593C25D8}" srcId="{BB197F7E-62D5-497D-AE69-0540918277DD}" destId="{01FEDC6F-388F-4CC6-9848-7D08A8459857}" srcOrd="0" destOrd="0" parTransId="{E0CBF984-7673-4CD9-8D51-6AC751002389}" sibTransId="{F8445107-0299-4A7F-804B-D668863F26BC}"/>
    <dgm:cxn modelId="{9E2D58FE-B20F-45E4-831B-07C7B7D3A1AB}" type="presOf" srcId="{01FEDC6F-388F-4CC6-9848-7D08A8459857}" destId="{C3D6D265-3B96-4B83-8B8F-0BDDB0D1497C}" srcOrd="0" destOrd="0" presId="urn:microsoft.com/office/officeart/2005/8/layout/chevron1"/>
    <dgm:cxn modelId="{98DDB60B-3117-4498-A7E7-87B5C03CBCF7}" srcId="{BB197F7E-62D5-497D-AE69-0540918277DD}" destId="{2928A87D-5B8A-4C58-A87A-49DA8F0A4DAD}" srcOrd="3" destOrd="0" parTransId="{4F4E1E16-08CC-4A42-BAF8-B7F9E6887BFB}" sibTransId="{CE82294E-2221-4CE6-AA52-FB4942959D94}"/>
    <dgm:cxn modelId="{2651C5F1-AECD-49F4-B751-6F81BAAE48FE}" type="presOf" srcId="{2928A87D-5B8A-4C58-A87A-49DA8F0A4DAD}" destId="{B1747BB2-E875-4420-963B-EF4EB0D64621}" srcOrd="0" destOrd="0" presId="urn:microsoft.com/office/officeart/2005/8/layout/chevron1"/>
    <dgm:cxn modelId="{DA3D7C03-7695-4B3C-B632-BB12AAFB8F08}" srcId="{BB197F7E-62D5-497D-AE69-0540918277DD}" destId="{2D2D68B2-29B6-4EF0-8C39-911632D2084F}" srcOrd="1" destOrd="0" parTransId="{671A2C36-3380-4875-8CB2-42861EF783CE}" sibTransId="{819F0A1F-F9E0-43CD-870E-DCF0526999B2}"/>
    <dgm:cxn modelId="{FBE2334F-22FB-43A9-93F0-2C036FDBBBD7}" type="presOf" srcId="{BB197F7E-62D5-497D-AE69-0540918277DD}" destId="{C3672418-2866-4D8C-99C1-94319C2E2F2E}" srcOrd="0" destOrd="0" presId="urn:microsoft.com/office/officeart/2005/8/layout/chevron1"/>
    <dgm:cxn modelId="{83B8EBAE-4650-4BB1-B7B2-59CC861DFCA6}" type="presParOf" srcId="{C3672418-2866-4D8C-99C1-94319C2E2F2E}" destId="{C3D6D265-3B96-4B83-8B8F-0BDDB0D1497C}" srcOrd="0" destOrd="0" presId="urn:microsoft.com/office/officeart/2005/8/layout/chevron1"/>
    <dgm:cxn modelId="{6D7DDCAE-9B13-4745-9757-6A0E49777FE5}" type="presParOf" srcId="{C3672418-2866-4D8C-99C1-94319C2E2F2E}" destId="{D173382E-BEEF-4515-AFE6-A58E1B12D34B}" srcOrd="1" destOrd="0" presId="urn:microsoft.com/office/officeart/2005/8/layout/chevron1"/>
    <dgm:cxn modelId="{106DFA50-08F4-4F92-A130-8DB41822D396}" type="presParOf" srcId="{C3672418-2866-4D8C-99C1-94319C2E2F2E}" destId="{0875F1AC-8364-4382-AAAF-7D86297A99B6}" srcOrd="2" destOrd="0" presId="urn:microsoft.com/office/officeart/2005/8/layout/chevron1"/>
    <dgm:cxn modelId="{B69B7961-0A74-4185-8C4F-1F13C6B538D9}" type="presParOf" srcId="{C3672418-2866-4D8C-99C1-94319C2E2F2E}" destId="{7EDF6845-9FBC-4397-BDB6-07D026189CDF}" srcOrd="3" destOrd="0" presId="urn:microsoft.com/office/officeart/2005/8/layout/chevron1"/>
    <dgm:cxn modelId="{E30BB700-53B7-4AD5-9B8A-5E4A9FACBA06}" type="presParOf" srcId="{C3672418-2866-4D8C-99C1-94319C2E2F2E}" destId="{BF592451-2965-4F08-81DC-B91B7ABCCED8}" srcOrd="4" destOrd="0" presId="urn:microsoft.com/office/officeart/2005/8/layout/chevron1"/>
    <dgm:cxn modelId="{53BA8575-19D2-4DA1-B925-034DE9F2C05C}" type="presParOf" srcId="{C3672418-2866-4D8C-99C1-94319C2E2F2E}" destId="{D7F757A3-0EC6-4A12-8C26-B8EE375CD300}" srcOrd="5" destOrd="0" presId="urn:microsoft.com/office/officeart/2005/8/layout/chevron1"/>
    <dgm:cxn modelId="{6C22A336-5C88-424F-80B3-5213C2C02422}" type="presParOf" srcId="{C3672418-2866-4D8C-99C1-94319C2E2F2E}" destId="{B1747BB2-E875-4420-963B-EF4EB0D64621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C26C6-7482-49D1-92D9-8F02ED22DCD8}">
      <dsp:nvSpPr>
        <dsp:cNvPr id="0" name=""/>
        <dsp:cNvSpPr/>
      </dsp:nvSpPr>
      <dsp:spPr>
        <a:xfrm>
          <a:off x="22645" y="0"/>
          <a:ext cx="5959842" cy="5544616"/>
        </a:xfrm>
        <a:prstGeom prst="triangle">
          <a:avLst/>
        </a:prstGeom>
        <a:gradFill rotWithShape="0">
          <a:gsLst>
            <a:gs pos="0">
              <a:schemeClr val="bg2"/>
            </a:gs>
            <a:gs pos="35000">
              <a:schemeClr val="accent2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2302658-DB9C-43B6-BE20-960A448A8A6D}">
      <dsp:nvSpPr>
        <dsp:cNvPr id="0" name=""/>
        <dsp:cNvSpPr/>
      </dsp:nvSpPr>
      <dsp:spPr>
        <a:xfrm>
          <a:off x="2319761" y="720080"/>
          <a:ext cx="3758605" cy="1335036"/>
        </a:xfrm>
        <a:prstGeom prst="roundRect">
          <a:avLst/>
        </a:prstGeom>
        <a:solidFill>
          <a:schemeClr val="bg2">
            <a:alpha val="9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НАЛОГОВЫЕ: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kern="1200" dirty="0" smtClean="0">
              <a:latin typeface="Times New Roman" pitchFamily="18" charset="0"/>
              <a:cs typeface="Times New Roman" pitchFamily="18" charset="0"/>
            </a:rPr>
            <a:t>доходы от предусмотренных законодательством Российской Федерации налогов и сборов</a:t>
          </a:r>
          <a:endParaRPr lang="ru-RU" sz="12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84932" y="785251"/>
        <a:ext cx="3628263" cy="1204694"/>
      </dsp:txXfrm>
    </dsp:sp>
    <dsp:sp modelId="{70150AD9-9590-40ED-B967-40C085FAB28E}">
      <dsp:nvSpPr>
        <dsp:cNvPr id="0" name=""/>
        <dsp:cNvSpPr/>
      </dsp:nvSpPr>
      <dsp:spPr>
        <a:xfrm>
          <a:off x="2215873" y="2247153"/>
          <a:ext cx="3939058" cy="1159896"/>
        </a:xfrm>
        <a:prstGeom prst="roundRect">
          <a:avLst/>
        </a:prstGeom>
        <a:solidFill>
          <a:srgbClr val="CCCC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НЕНАЛОГОВЫЕ:</a:t>
          </a:r>
          <a:r>
            <a:rPr lang="ru-RU" sz="12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использования муниципального имущества, штрафы </a:t>
          </a:r>
          <a:endParaRPr lang="ru-RU" sz="12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272494" y="2303774"/>
        <a:ext cx="3825816" cy="1046654"/>
      </dsp:txXfrm>
    </dsp:sp>
    <dsp:sp modelId="{6A9A1275-A4E3-4CF6-952F-DB4A3C0A6E84}">
      <dsp:nvSpPr>
        <dsp:cNvPr id="0" name=""/>
        <dsp:cNvSpPr/>
      </dsp:nvSpPr>
      <dsp:spPr>
        <a:xfrm>
          <a:off x="2072415" y="3709856"/>
          <a:ext cx="4165033" cy="1250345"/>
        </a:xfrm>
        <a:prstGeom prst="roundRect">
          <a:avLst/>
        </a:prstGeom>
        <a:solidFill>
          <a:srgbClr val="CCFFCC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rPr>
            <a:t>БЕЗВОЗМЕЗДНЫЕ:</a:t>
          </a:r>
          <a:r>
            <a:rPr lang="ru-RU" sz="1200" b="0" kern="1200" dirty="0" smtClean="0">
              <a:solidFill>
                <a:srgbClr val="003366"/>
              </a:solidFill>
              <a:effectLst/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средства федерального и областного бюджетов, поступления от государственных (муниципальных) организаций, а также перечисления физических и юридических лиц</a:t>
          </a:r>
          <a:endParaRPr lang="ru-RU" sz="1200" b="0" kern="120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2133452" y="3770893"/>
        <a:ext cx="4042959" cy="11282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D6D265-3B96-4B83-8B8F-0BDDB0D1497C}">
      <dsp:nvSpPr>
        <dsp:cNvPr id="0" name=""/>
        <dsp:cNvSpPr/>
      </dsp:nvSpPr>
      <dsp:spPr>
        <a:xfrm>
          <a:off x="2076781" y="299242"/>
          <a:ext cx="1055925" cy="633798"/>
        </a:xfrm>
        <a:prstGeom prst="chevron">
          <a:avLst/>
        </a:prstGeom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36000" rIns="0" bIns="3600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102,6 %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93680" y="299242"/>
        <a:ext cx="422127" cy="633798"/>
      </dsp:txXfrm>
    </dsp:sp>
    <dsp:sp modelId="{0875F1AC-8364-4382-AAAF-7D86297A99B6}">
      <dsp:nvSpPr>
        <dsp:cNvPr id="0" name=""/>
        <dsp:cNvSpPr/>
      </dsp:nvSpPr>
      <dsp:spPr>
        <a:xfrm>
          <a:off x="3994139" y="369014"/>
          <a:ext cx="1119686" cy="633798"/>
        </a:xfrm>
        <a:prstGeom prst="chevron">
          <a:avLst/>
        </a:prstGeom>
        <a:gradFill rotWithShape="0">
          <a:gsLst>
            <a:gs pos="0">
              <a:srgbClr val="92D05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0668" rIns="0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117,7 %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11038" y="369014"/>
        <a:ext cx="485888" cy="633798"/>
      </dsp:txXfrm>
    </dsp:sp>
    <dsp:sp modelId="{BF592451-2965-4F08-81DC-B91B7ABCCED8}">
      <dsp:nvSpPr>
        <dsp:cNvPr id="0" name=""/>
        <dsp:cNvSpPr/>
      </dsp:nvSpPr>
      <dsp:spPr>
        <a:xfrm>
          <a:off x="2116893" y="1309979"/>
          <a:ext cx="1127741" cy="606940"/>
        </a:xfrm>
        <a:prstGeom prst="chevron">
          <a:avLst/>
        </a:prstGeom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0668" rIns="0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102,1 %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20363" y="1309979"/>
        <a:ext cx="520801" cy="606940"/>
      </dsp:txXfrm>
    </dsp:sp>
    <dsp:sp modelId="{B1747BB2-E875-4420-963B-EF4EB0D64621}">
      <dsp:nvSpPr>
        <dsp:cNvPr id="0" name=""/>
        <dsp:cNvSpPr/>
      </dsp:nvSpPr>
      <dsp:spPr>
        <a:xfrm>
          <a:off x="4109593" y="1296550"/>
          <a:ext cx="1119686" cy="633798"/>
        </a:xfrm>
        <a:prstGeom prst="chevron">
          <a:avLst/>
        </a:prstGeom>
        <a:gradFill rotWithShape="0">
          <a:gsLst>
            <a:gs pos="0">
              <a:srgbClr val="FFFF00"/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solidFill>
            <a:schemeClr val="accent1">
              <a:shade val="50000"/>
            </a:schemeClr>
          </a:solidFill>
        </a:ln>
        <a:effectLst>
          <a:outerShdw blurRad="40000" dist="23000" dir="5400000" sx="45000" sy="45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0668" rIns="0" bIns="10668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Темп роста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b="1" kern="1200" dirty="0" smtClean="0">
              <a:latin typeface="Times New Roman" pitchFamily="18" charset="0"/>
              <a:cs typeface="Times New Roman" pitchFamily="18" charset="0"/>
            </a:rPr>
            <a:t>117,4 %</a:t>
          </a:r>
          <a:endParaRPr lang="ru-RU" sz="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26492" y="1296550"/>
        <a:ext cx="485888" cy="6337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0.00378</cdr:x>
      <cdr:y>0</cdr:y>
    </cdr:from>
    <cdr:to>
      <cdr:x>0.18986</cdr:x>
      <cdr:y>0.47246</cdr:y>
    </cdr:to>
    <cdr:pic>
      <cdr:nvPicPr>
        <cdr:cNvPr id="2" name="Рисунок 1" descr="avtomat-po-prodaze-zolota-04.jp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 cstate="print"/>
        <a:stretch xmlns:a="http://schemas.openxmlformats.org/drawingml/2006/main">
          <a:fillRect/>
        </a:stretch>
      </cdr:blipFill>
      <cdr:spPr>
        <a:xfrm xmlns:a="http://schemas.openxmlformats.org/drawingml/2006/main">
          <a:off x="34388" y="0"/>
          <a:ext cx="1690600" cy="2494792"/>
        </a:xfrm>
        <a:prstGeom xmlns:a="http://schemas.openxmlformats.org/drawingml/2006/main" prst="roundRect">
          <a:avLst>
            <a:gd name="adj" fmla="val 8594"/>
          </a:avLst>
        </a:prstGeom>
        <a:solidFill xmlns:a="http://schemas.openxmlformats.org/drawingml/2006/main">
          <a:srgbClr val="FFFFFF">
            <a:shade val="85000"/>
          </a:srgbClr>
        </a:solidFill>
        <a:ln xmlns:a="http://schemas.openxmlformats.org/drawingml/2006/main">
          <a:noFill/>
        </a:ln>
        <a:effectLst xmlns:a="http://schemas.openxmlformats.org/drawingml/2006/main">
          <a:reflection blurRad="12700" stA="38000" endPos="28000" dist="5000" dir="5400000" sy="-100000" algn="bl" rotWithShape="0"/>
        </a:effectLst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0.93279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5616624"/>
          <a:ext cx="9521826" cy="4046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0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66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66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31322AC-13A9-4115-BB9D-EBBF6F070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8477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66" y="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4375" y="747713"/>
            <a:ext cx="5405438" cy="3741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29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3101" y="4742191"/>
            <a:ext cx="5467989" cy="44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129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29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66" y="9478000"/>
            <a:ext cx="2962226" cy="49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899" tIns="45950" rIns="91899" bIns="4595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DB5B7E5-A67B-4676-82D0-22E29C846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9590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1pPr>
    <a:lvl2pPr marL="395288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2pPr>
    <a:lvl3pPr marL="79057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3pPr>
    <a:lvl4pPr marL="1185863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4pPr>
    <a:lvl5pPr marL="158115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Arial" charset="0"/>
        <a:ea typeface="+mn-ea"/>
        <a:cs typeface="+mn-cs"/>
      </a:defRPr>
    </a:lvl5pPr>
    <a:lvl6pPr marL="1977109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372530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767952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163374" algn="l" defTabSz="790844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9E7D1A-8CFD-413D-9726-41C8BC529F9D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02213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3676" y="2130472"/>
            <a:ext cx="8420100" cy="146947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2" y="3886871"/>
            <a:ext cx="6934200" cy="1752376"/>
          </a:xfrm>
        </p:spPr>
        <p:txBody>
          <a:bodyPr/>
          <a:lstStyle>
            <a:lvl1pPr marL="0" indent="0" algn="ctr">
              <a:buNone/>
              <a:defRPr/>
            </a:lvl1pPr>
            <a:lvl2pPr marL="395422" indent="0" algn="ctr">
              <a:buNone/>
              <a:defRPr/>
            </a:lvl2pPr>
            <a:lvl3pPr marL="790844" indent="0" algn="ctr">
              <a:buNone/>
              <a:defRPr/>
            </a:lvl3pPr>
            <a:lvl4pPr marL="1186266" indent="0" algn="ctr">
              <a:buNone/>
              <a:defRPr/>
            </a:lvl4pPr>
            <a:lvl5pPr marL="1581687" indent="0" algn="ctr">
              <a:buNone/>
              <a:defRPr/>
            </a:lvl5pPr>
            <a:lvl6pPr marL="1977109" indent="0" algn="ctr">
              <a:buNone/>
              <a:defRPr/>
            </a:lvl6pPr>
            <a:lvl7pPr marL="2372530" indent="0" algn="ctr">
              <a:buNone/>
              <a:defRPr/>
            </a:lvl7pPr>
            <a:lvl8pPr marL="2767952" indent="0" algn="ctr">
              <a:buNone/>
              <a:defRPr/>
            </a:lvl8pPr>
            <a:lvl9pPr marL="3163374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27878-D8C4-4044-B99C-469BDC50C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6FE536-51B5-4993-BE71-7CB2C10AB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2578" y="274859"/>
            <a:ext cx="2228124" cy="58510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2" y="274859"/>
            <a:ext cx="6547837" cy="58510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D8999-86EC-4F4C-B6E9-14A3CF66C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95302" y="1600873"/>
            <a:ext cx="891540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FD71F-D48A-4708-A4C2-C473B4D8E0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95302" y="1600873"/>
            <a:ext cx="891540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0D2EA-3614-4E70-B9D8-DAAB4A432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22720" y="1600873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D217D-9A73-4177-84F5-114207B70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2" y="1600872"/>
            <a:ext cx="891540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3927094"/>
            <a:ext cx="891540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169D8-7087-43A7-B8CB-0F2498C03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95302" y="274859"/>
            <a:ext cx="8915400" cy="58510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D49CA-CC13-45A0-95BE-12FFFC53E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2720" y="1600873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8D20C8-49F0-415A-89FB-DC5E6C6C6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2" y="1600872"/>
            <a:ext cx="438798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2" y="3927094"/>
            <a:ext cx="438798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5022720" y="1600873"/>
            <a:ext cx="4387982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975DB-4CCE-4E45-9773-C8C53DF6D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22720" y="1600872"/>
            <a:ext cx="4387982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22720" y="3927094"/>
            <a:ext cx="4387982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6E3D8-3064-4C1F-B915-89E44BDF6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78114-3E4F-4B37-B083-D1F4FD2A74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2" y="1600872"/>
            <a:ext cx="438798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22720" y="1600872"/>
            <a:ext cx="4387982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2" y="3927094"/>
            <a:ext cx="891540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4B4C5-3A42-4CB0-A0B2-4522E0D52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14233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5302" y="1600872"/>
            <a:ext cx="8915400" cy="219751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2" y="3927094"/>
            <a:ext cx="8915400" cy="21988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5CB46-8F6B-472A-82BE-CDF842439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893" y="4407089"/>
            <a:ext cx="8420100" cy="1362215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893" y="2906773"/>
            <a:ext cx="8420100" cy="1500314"/>
          </a:xfrm>
        </p:spPr>
        <p:txBody>
          <a:bodyPr anchor="b"/>
          <a:lstStyle>
            <a:lvl1pPr marL="0" indent="0">
              <a:buNone/>
              <a:defRPr sz="1800"/>
            </a:lvl1pPr>
            <a:lvl2pPr marL="395422" indent="0">
              <a:buNone/>
              <a:defRPr sz="1600"/>
            </a:lvl2pPr>
            <a:lvl3pPr marL="790844" indent="0">
              <a:buNone/>
              <a:defRPr sz="1300"/>
            </a:lvl3pPr>
            <a:lvl4pPr marL="1186266" indent="0">
              <a:buNone/>
              <a:defRPr sz="1200"/>
            </a:lvl4pPr>
            <a:lvl5pPr marL="1581687" indent="0">
              <a:buNone/>
              <a:defRPr sz="1200"/>
            </a:lvl5pPr>
            <a:lvl6pPr marL="1977109" indent="0">
              <a:buNone/>
              <a:defRPr sz="1200"/>
            </a:lvl6pPr>
            <a:lvl7pPr marL="2372530" indent="0">
              <a:buNone/>
              <a:defRPr sz="1200"/>
            </a:lvl7pPr>
            <a:lvl8pPr marL="2767952" indent="0">
              <a:buNone/>
              <a:defRPr sz="1200"/>
            </a:lvl8pPr>
            <a:lvl9pPr marL="3163374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6E6DE-5DE9-4A07-ABBF-002F716A40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2" y="1600873"/>
            <a:ext cx="4387980" cy="4525073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2720" y="1600873"/>
            <a:ext cx="4387982" cy="4525073"/>
          </a:xfrm>
        </p:spPr>
        <p:txBody>
          <a:bodyPr/>
          <a:lstStyle>
            <a:lvl1pPr>
              <a:defRPr sz="25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502B3-C55A-4A84-93AE-3F8B8389B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77"/>
            <a:ext cx="4376361" cy="63954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95422" indent="0">
              <a:buNone/>
              <a:defRPr sz="1800" b="1"/>
            </a:lvl2pPr>
            <a:lvl3pPr marL="790844" indent="0">
              <a:buNone/>
              <a:defRPr sz="1600" b="1"/>
            </a:lvl3pPr>
            <a:lvl4pPr marL="1186266" indent="0">
              <a:buNone/>
              <a:defRPr sz="1300" b="1"/>
            </a:lvl4pPr>
            <a:lvl5pPr marL="1581687" indent="0">
              <a:buNone/>
              <a:defRPr sz="1300" b="1"/>
            </a:lvl5pPr>
            <a:lvl6pPr marL="1977109" indent="0">
              <a:buNone/>
              <a:defRPr sz="1300" b="1"/>
            </a:lvl6pPr>
            <a:lvl7pPr marL="2372530" indent="0">
              <a:buNone/>
              <a:defRPr sz="1300" b="1"/>
            </a:lvl7pPr>
            <a:lvl8pPr marL="2767952" indent="0">
              <a:buNone/>
              <a:defRPr sz="1300" b="1"/>
            </a:lvl8pPr>
            <a:lvl9pPr marL="316337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719"/>
            <a:ext cx="4376361" cy="3951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1437" y="1535177"/>
            <a:ext cx="4379266" cy="63954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95422" indent="0">
              <a:buNone/>
              <a:defRPr sz="1800" b="1"/>
            </a:lvl2pPr>
            <a:lvl3pPr marL="790844" indent="0">
              <a:buNone/>
              <a:defRPr sz="1600" b="1"/>
            </a:lvl3pPr>
            <a:lvl4pPr marL="1186266" indent="0">
              <a:buNone/>
              <a:defRPr sz="1300" b="1"/>
            </a:lvl4pPr>
            <a:lvl5pPr marL="1581687" indent="0">
              <a:buNone/>
              <a:defRPr sz="1300" b="1"/>
            </a:lvl5pPr>
            <a:lvl6pPr marL="1977109" indent="0">
              <a:buNone/>
              <a:defRPr sz="1300" b="1"/>
            </a:lvl6pPr>
            <a:lvl7pPr marL="2372530" indent="0">
              <a:buNone/>
              <a:defRPr sz="1300" b="1"/>
            </a:lvl7pPr>
            <a:lvl8pPr marL="2767952" indent="0">
              <a:buNone/>
              <a:defRPr sz="1300" b="1"/>
            </a:lvl8pPr>
            <a:lvl9pPr marL="3163374" indent="0">
              <a:buNone/>
              <a:defRPr sz="13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1437" y="2174719"/>
            <a:ext cx="4379266" cy="395122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9860F-81A2-4F1E-9CCC-32540E129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47197-CCCC-47B4-B961-941C5EBDC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AF867-467A-4A3A-A2FF-93D6BC7F3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516"/>
            <a:ext cx="3259394" cy="11611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346" y="273516"/>
            <a:ext cx="5538355" cy="5852428"/>
          </a:xfrm>
        </p:spPr>
        <p:txBody>
          <a:bodyPr/>
          <a:lstStyle>
            <a:lvl1pPr>
              <a:defRPr sz="2700"/>
            </a:lvl1pPr>
            <a:lvl2pPr>
              <a:defRPr sz="2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4616"/>
            <a:ext cx="3259394" cy="4691328"/>
          </a:xfrm>
        </p:spPr>
        <p:txBody>
          <a:bodyPr/>
          <a:lstStyle>
            <a:lvl1pPr marL="0" indent="0">
              <a:buNone/>
              <a:defRPr sz="1200"/>
            </a:lvl1pPr>
            <a:lvl2pPr marL="395422" indent="0">
              <a:buNone/>
              <a:defRPr sz="1100"/>
            </a:lvl2pPr>
            <a:lvl3pPr marL="790844" indent="0">
              <a:buNone/>
              <a:defRPr sz="900"/>
            </a:lvl3pPr>
            <a:lvl4pPr marL="1186266" indent="0">
              <a:buNone/>
              <a:defRPr sz="800"/>
            </a:lvl4pPr>
            <a:lvl5pPr marL="1581687" indent="0">
              <a:buNone/>
              <a:defRPr sz="800"/>
            </a:lvl5pPr>
            <a:lvl6pPr marL="1977109" indent="0">
              <a:buNone/>
              <a:defRPr sz="800"/>
            </a:lvl6pPr>
            <a:lvl7pPr marL="2372530" indent="0">
              <a:buNone/>
              <a:defRPr sz="800"/>
            </a:lvl7pPr>
            <a:lvl8pPr marL="2767952" indent="0">
              <a:buNone/>
              <a:defRPr sz="800"/>
            </a:lvl8pPr>
            <a:lvl9pPr marL="3163374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9A622-C7CB-414E-9B2E-3B569F135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983" y="4801272"/>
            <a:ext cx="5943600" cy="56580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983" y="612732"/>
            <a:ext cx="5943600" cy="4114799"/>
          </a:xfrm>
        </p:spPr>
        <p:txBody>
          <a:bodyPr/>
          <a:lstStyle>
            <a:lvl1pPr marL="0" indent="0">
              <a:buNone/>
              <a:defRPr sz="2700"/>
            </a:lvl1pPr>
            <a:lvl2pPr marL="395422" indent="0">
              <a:buNone/>
              <a:defRPr sz="2500"/>
            </a:lvl2pPr>
            <a:lvl3pPr marL="790844" indent="0">
              <a:buNone/>
              <a:defRPr sz="2000"/>
            </a:lvl3pPr>
            <a:lvl4pPr marL="1186266" indent="0">
              <a:buNone/>
              <a:defRPr sz="1800"/>
            </a:lvl4pPr>
            <a:lvl5pPr marL="1581687" indent="0">
              <a:buNone/>
              <a:defRPr sz="1800"/>
            </a:lvl5pPr>
            <a:lvl6pPr marL="1977109" indent="0">
              <a:buNone/>
              <a:defRPr sz="1800"/>
            </a:lvl6pPr>
            <a:lvl7pPr marL="2372530" indent="0">
              <a:buNone/>
              <a:defRPr sz="1800"/>
            </a:lvl7pPr>
            <a:lvl8pPr marL="2767952" indent="0">
              <a:buNone/>
              <a:defRPr sz="1800"/>
            </a:lvl8pPr>
            <a:lvl9pPr marL="3163374" indent="0">
              <a:buNone/>
              <a:defRPr sz="18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983" y="5367073"/>
            <a:ext cx="5943600" cy="805798"/>
          </a:xfrm>
        </p:spPr>
        <p:txBody>
          <a:bodyPr/>
          <a:lstStyle>
            <a:lvl1pPr marL="0" indent="0">
              <a:buNone/>
              <a:defRPr sz="1200"/>
            </a:lvl1pPr>
            <a:lvl2pPr marL="395422" indent="0">
              <a:buNone/>
              <a:defRPr sz="1100"/>
            </a:lvl2pPr>
            <a:lvl3pPr marL="790844" indent="0">
              <a:buNone/>
              <a:defRPr sz="900"/>
            </a:lvl3pPr>
            <a:lvl4pPr marL="1186266" indent="0">
              <a:buNone/>
              <a:defRPr sz="800"/>
            </a:lvl4pPr>
            <a:lvl5pPr marL="1581687" indent="0">
              <a:buNone/>
              <a:defRPr sz="800"/>
            </a:lvl5pPr>
            <a:lvl6pPr marL="1977109" indent="0">
              <a:buNone/>
              <a:defRPr sz="800"/>
            </a:lvl6pPr>
            <a:lvl7pPr marL="2372530" indent="0">
              <a:buNone/>
              <a:defRPr sz="800"/>
            </a:lvl7pPr>
            <a:lvl8pPr marL="2767952" indent="0">
              <a:buNone/>
              <a:defRPr sz="800"/>
            </a:lvl8pPr>
            <a:lvl9pPr marL="3163374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947A8-C9E9-4740-AF00-91A8D5315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636" tIns="46818" rIns="93636" bIns="468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>
            <a:lvl1pPr algn="l">
              <a:defRPr sz="15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>
            <a:lvl1pPr>
              <a:defRPr sz="15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36" tIns="46818" rIns="93636" bIns="46818" numCol="1" anchor="t" anchorCtr="0" compatLnSpc="1">
            <a:prstTxWarp prst="textNoShape">
              <a:avLst/>
            </a:prstTxWarp>
          </a:bodyPr>
          <a:lstStyle>
            <a:lvl1pPr algn="r">
              <a:defRPr sz="15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963D81B-EF11-4337-9FFF-3C1CA8573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</p:sldLayoutIdLst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0" grpId="0"/>
      <p:bldP spid="26829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6829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2pPr>
      <a:lvl3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3pPr>
      <a:lvl4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4pPr>
      <a:lvl5pPr algn="ctr" defTabSz="935038" rtl="0" eaLnBrk="0" fontAlgn="base" hangingPunct="0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5pPr>
      <a:lvl6pPr marL="395422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6pPr>
      <a:lvl7pPr marL="790844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7pPr>
      <a:lvl8pPr marL="1186266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8pPr>
      <a:lvl9pPr marL="1581687" algn="ctr" defTabSz="936382" rtl="0" fontAlgn="base">
        <a:spcBef>
          <a:spcPct val="0"/>
        </a:spcBef>
        <a:spcAft>
          <a:spcPct val="0"/>
        </a:spcAft>
        <a:defRPr sz="4500">
          <a:solidFill>
            <a:schemeClr val="tx2"/>
          </a:solidFill>
          <a:latin typeface="Arial" charset="0"/>
        </a:defRPr>
      </a:lvl9pPr>
    </p:titleStyle>
    <p:bodyStyle>
      <a:lvl1pPr marL="350838" indent="-350838" algn="l" defTabSz="935038" rtl="0" eaLnBrk="0" fontAlgn="base" hangingPunct="0">
        <a:spcBef>
          <a:spcPct val="2000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</a:defRPr>
      </a:lvl1pPr>
      <a:lvl2pPr marL="760413" indent="-292100" algn="l" defTabSz="935038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68400" indent="-233363" algn="l" defTabSz="935038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636713" indent="-233363" algn="l" defTabSz="93503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05025" indent="-233363" algn="l" defTabSz="935038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01591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897013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292435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687857" indent="-233409" algn="l" defTabSz="936382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95422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90844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186266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81687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77109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2530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67952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63374" algn="l" defTabSz="7908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oleObject" Target="../embeddings/Microsoft_Excel_97-2003_Worksheet1.xls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4.emf"/><Relationship Id="rId9" Type="http://schemas.microsoft.com/office/2007/relationships/diagramDrawing" Target="../diagrams/drawin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8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9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rgbClr val="66CCFF"/>
            </a:gs>
            <a:gs pos="50000">
              <a:srgbClr val="A3A3E0"/>
            </a:gs>
            <a:gs pos="50000">
              <a:srgbClr val="FFCC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1363" y="2565400"/>
            <a:ext cx="8420100" cy="1470025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БЮДЖЕТ ДЛЯ ГРАЖДАН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16496" y="6021288"/>
            <a:ext cx="9048750" cy="576064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 проекту решения Собрания депутатов поселка Золотухино «Об </a:t>
            </a:r>
            <a:r>
              <a:rPr lang="ru-RU" sz="1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исполнении бюджета </a:t>
            </a:r>
            <a:r>
              <a:rPr lang="ru-RU" sz="1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поселка </a:t>
            </a:r>
            <a:r>
              <a:rPr lang="ru-RU" sz="1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Золотухино за </a:t>
            </a:r>
            <a:r>
              <a:rPr lang="ru-RU" sz="1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2019 год»</a:t>
            </a:r>
            <a:endParaRPr lang="ru-RU" sz="1800" b="1" dirty="0" smtClean="0">
              <a:latin typeface="Times New Roman" pitchFamily="18" charset="0"/>
            </a:endParaRPr>
          </a:p>
        </p:txBody>
      </p:sp>
      <p:pic>
        <p:nvPicPr>
          <p:cNvPr id="8199" name="Picture 16" descr="11166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0000">
            <a:off x="1244737" y="444516"/>
            <a:ext cx="2161049" cy="14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 w="0" h="0"/>
            <a:bevelB w="0" h="0"/>
          </a:sp3d>
        </p:spPr>
      </p:pic>
      <p:pic>
        <p:nvPicPr>
          <p:cNvPr id="17418" name="Picture 21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000">
            <a:off x="6572824" y="491990"/>
            <a:ext cx="2006346" cy="141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0"/>
          <p:cNvPicPr/>
          <p:nvPr/>
        </p:nvPicPr>
        <p:blipFill>
          <a:blip r:embed="rId5"/>
          <a:stretch>
            <a:fillRect/>
          </a:stretch>
        </p:blipFill>
        <p:spPr>
          <a:xfrm>
            <a:off x="5385048" y="3717141"/>
            <a:ext cx="3384550" cy="2232025"/>
          </a:xfrm>
          <a:prstGeom prst="rect">
            <a:avLst/>
          </a:prstGeom>
        </p:spPr>
      </p:pic>
      <p:pic>
        <p:nvPicPr>
          <p:cNvPr id="7" name="Picture 24"/>
          <p:cNvPicPr/>
          <p:nvPr/>
        </p:nvPicPr>
        <p:blipFill>
          <a:blip r:embed="rId6"/>
          <a:stretch>
            <a:fillRect/>
          </a:stretch>
        </p:blipFill>
        <p:spPr>
          <a:xfrm>
            <a:off x="3837985" y="317505"/>
            <a:ext cx="2303145" cy="1944370"/>
          </a:xfrm>
          <a:prstGeom prst="rect">
            <a:avLst/>
          </a:prstGeom>
        </p:spPr>
      </p:pic>
      <p:pic>
        <p:nvPicPr>
          <p:cNvPr id="8" name="Picture 22"/>
          <p:cNvPicPr/>
          <p:nvPr/>
        </p:nvPicPr>
        <p:blipFill>
          <a:blip r:embed="rId7"/>
          <a:stretch>
            <a:fillRect/>
          </a:stretch>
        </p:blipFill>
        <p:spPr>
          <a:xfrm>
            <a:off x="1136576" y="3717142"/>
            <a:ext cx="2808312" cy="2232025"/>
          </a:xfrm>
          <a:prstGeom prst="rect">
            <a:avLst/>
          </a:prstGeom>
        </p:spPr>
      </p:pic>
    </p:spTree>
  </p:cSld>
  <p:clrMapOvr>
    <a:masterClrMapping/>
  </p:clrMapOvr>
  <p:transition spd="med" advTm="3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3">
                <a:lumMod val="20000"/>
                <a:lumOff val="80000"/>
              </a:schemeClr>
            </a:gs>
            <a:gs pos="50000">
              <a:srgbClr val="92D050"/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856"/>
            <a:ext cx="8915400" cy="1011004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Динамика доходов бюджета поселка Золотухино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Таблица 9"/>
          <p:cNvSpPr>
            <a:spLocks noGrp="1"/>
          </p:cNvSpPr>
          <p:nvPr>
            <p:ph type="tbl" idx="1"/>
          </p:nvPr>
        </p:nvSpPr>
        <p:spPr/>
      </p:sp>
      <p:graphicFrame>
        <p:nvGraphicFramePr>
          <p:cNvPr id="2050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169197"/>
              </p:ext>
            </p:extLst>
          </p:nvPr>
        </p:nvGraphicFramePr>
        <p:xfrm>
          <a:off x="415925" y="1196975"/>
          <a:ext cx="10209213" cy="542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8" name="Worksheet" r:id="rId3" imgW="9547795" imgH="4617648" progId="Excel.Sheet.8">
                  <p:embed/>
                </p:oleObj>
              </mc:Choice>
              <mc:Fallback>
                <p:oleObj name="Worksheet" r:id="rId3" imgW="9547795" imgH="4617648" progId="Excel.Shee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" y="1196975"/>
                        <a:ext cx="10209213" cy="5426075"/>
                      </a:xfrm>
                      <a:prstGeom prst="rect">
                        <a:avLst/>
                      </a:prstGeom>
                      <a:solidFill>
                        <a:srgbClr val="FFCC00"/>
                      </a:solidFill>
                      <a:ln w="9525">
                        <a:solidFill>
                          <a:srgbClr val="FF99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49790666"/>
              </p:ext>
            </p:extLst>
          </p:nvPr>
        </p:nvGraphicFramePr>
        <p:xfrm>
          <a:off x="1856656" y="2412909"/>
          <a:ext cx="6768752" cy="2888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Выноска со стрелкой вниз 5"/>
          <p:cNvSpPr/>
          <p:nvPr/>
        </p:nvSpPr>
        <p:spPr bwMode="auto">
          <a:xfrm>
            <a:off x="2792760" y="1412776"/>
            <a:ext cx="1584176" cy="873216"/>
          </a:xfrm>
          <a:prstGeom prst="downArrowCallout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 anchorCtr="1"/>
          <a:lstStyle/>
          <a:p>
            <a:pPr defTabSz="1082675">
              <a:defRPr/>
            </a:pP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Доходы бюджета всего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–18 421 142,70 рублей</a:t>
            </a:r>
            <a:endParaRPr lang="ru-RU" sz="10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 bwMode="auto">
          <a:xfrm>
            <a:off x="4736976" y="1473957"/>
            <a:ext cx="1512168" cy="812036"/>
          </a:xfrm>
          <a:prstGeom prst="downArrowCallout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defTabSz="1082675">
              <a:defRPr/>
            </a:pP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Доходы бюджета всего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–18 911 248,10 рублей </a:t>
            </a: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(темп роста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102,7 </a:t>
            </a: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%)</a:t>
            </a:r>
          </a:p>
        </p:txBody>
      </p:sp>
      <p:sp>
        <p:nvSpPr>
          <p:cNvPr id="8" name="Выноска со стрелкой вниз 7"/>
          <p:cNvSpPr/>
          <p:nvPr/>
        </p:nvSpPr>
        <p:spPr bwMode="auto">
          <a:xfrm>
            <a:off x="6609184" y="1285860"/>
            <a:ext cx="1662974" cy="812036"/>
          </a:xfrm>
          <a:prstGeom prst="downArrowCallout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defTabSz="1082675">
              <a:defRPr/>
            </a:pP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Доходы бюджета всего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–28 282 870,18 рублей </a:t>
            </a: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(темп роста </a:t>
            </a:r>
            <a:r>
              <a:rPr lang="ru-RU" sz="1000" dirty="0" smtClean="0">
                <a:solidFill>
                  <a:schemeClr val="tx2"/>
                </a:solidFill>
                <a:latin typeface="Times New Roman" pitchFamily="18" charset="0"/>
              </a:rPr>
              <a:t>149,6 </a:t>
            </a:r>
            <a:r>
              <a:rPr lang="ru-RU" sz="1000" dirty="0">
                <a:solidFill>
                  <a:schemeClr val="tx2"/>
                </a:solidFill>
                <a:latin typeface="Times New Roman" pitchFamily="18" charset="0"/>
              </a:rPr>
              <a:t>%)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489504" y="6525344"/>
            <a:ext cx="41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fld id="{81CFD71F-D48A-4708-A4C2-C473B4D8E086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>
                <a:defRPr/>
              </a:pPr>
              <a:t>10</a:t>
            </a:fld>
            <a:endParaRPr lang="ru-RU" sz="1800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116632"/>
            <a:ext cx="9505056" cy="1224136"/>
          </a:xfrm>
          <a:gradFill>
            <a:gsLst>
              <a:gs pos="0">
                <a:schemeClr val="bg2">
                  <a:lumMod val="50000"/>
                </a:schemeClr>
              </a:gs>
              <a:gs pos="50000">
                <a:schemeClr val="bg2">
                  <a:lumMod val="9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eaLnBrk="1" hangingPunct="1"/>
            <a:r>
              <a:rPr lang="ru-RU" sz="3400" b="1" dirty="0" smtClean="0">
                <a:solidFill>
                  <a:srgbClr val="CC0000"/>
                </a:solidFill>
                <a:latin typeface="Times New Roman" pitchFamily="18" charset="0"/>
              </a:rPr>
              <a:t>Структура доходов бюджета поселка Золотухино за </a:t>
            </a:r>
            <a:r>
              <a:rPr lang="ru-RU" sz="3400" b="1" dirty="0" smtClean="0">
                <a:solidFill>
                  <a:srgbClr val="CC0000"/>
                </a:solidFill>
                <a:latin typeface="Times New Roman" pitchFamily="18" charset="0"/>
              </a:rPr>
              <a:t>2019 </a:t>
            </a:r>
            <a:r>
              <a:rPr lang="ru-RU" sz="3400" b="1" dirty="0" smtClean="0">
                <a:solidFill>
                  <a:srgbClr val="CC0000"/>
                </a:solidFill>
                <a:latin typeface="Times New Roman" pitchFamily="18" charset="0"/>
              </a:rPr>
              <a:t>год</a:t>
            </a:r>
          </a:p>
        </p:txBody>
      </p:sp>
      <p:graphicFrame>
        <p:nvGraphicFramePr>
          <p:cNvPr id="4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2731096"/>
              </p:ext>
            </p:extLst>
          </p:nvPr>
        </p:nvGraphicFramePr>
        <p:xfrm>
          <a:off x="302982" y="1340768"/>
          <a:ext cx="9500110" cy="5360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 flipH="1">
            <a:off x="9057456" y="6453336"/>
            <a:ext cx="848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81CFD71F-D48A-4708-A4C2-C473B4D8E086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11</a:t>
            </a:fld>
            <a:endParaRPr lang="ru-RU" sz="1800" dirty="0"/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6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6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Bezuglova_I\Рабочий стол\Картинка\25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8944" y="4581128"/>
            <a:ext cx="1422174" cy="1800200"/>
          </a:xfrm>
          <a:prstGeom prst="rect">
            <a:avLst/>
          </a:prstGeom>
          <a:noFill/>
        </p:spPr>
      </p:pic>
      <p:pic>
        <p:nvPicPr>
          <p:cNvPr id="2" name="Picture 1" descr="C:\Documents and Settings\Bezuglova_I\Рабочий стол\Картинка\1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489" y="4293096"/>
            <a:ext cx="3450383" cy="1800200"/>
          </a:xfrm>
          <a:prstGeom prst="rect">
            <a:avLst/>
          </a:prstGeom>
          <a:noFill/>
        </p:spPr>
      </p:pic>
      <p:pic>
        <p:nvPicPr>
          <p:cNvPr id="52227" name="Picture 3" descr="C:\Documents and Settings\Bezuglova_I\Рабочий стол\Картинка\90_1818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496" y="836712"/>
            <a:ext cx="3417610" cy="2160240"/>
          </a:xfrm>
          <a:prstGeom prst="rect">
            <a:avLst/>
          </a:prstGeom>
          <a:noFill/>
        </p:spPr>
      </p:pic>
      <p:pic>
        <p:nvPicPr>
          <p:cNvPr id="52225" name="Picture 1" descr="C:\Documents and Settings\Bezuglova_I\Рабочий стол\Картинка\217487b0498841a3cd297f047ae5c3a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61112" y="764704"/>
            <a:ext cx="3672408" cy="2232248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88950" y="0"/>
            <a:ext cx="891540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ФИЗИЧЕСКИЕ ЛИЦА – НАЛОГОПЛАТЕЛЬЩИКИ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3" name="Овал 9"/>
          <p:cNvSpPr>
            <a:spLocks noChangeAspect="1"/>
          </p:cNvSpPr>
          <p:nvPr/>
        </p:nvSpPr>
        <p:spPr bwMode="auto">
          <a:xfrm>
            <a:off x="2720752" y="2132856"/>
            <a:ext cx="3615952" cy="2384761"/>
          </a:xfrm>
          <a:prstGeom prst="ellipse">
            <a:avLst/>
          </a:prstGeom>
          <a:gradFill rotWithShape="0">
            <a:gsLst>
              <a:gs pos="0">
                <a:srgbClr val="FFFF00"/>
              </a:gs>
              <a:gs pos="100000">
                <a:srgbClr val="92D050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defTabSz="1082675"/>
            <a:endParaRPr lang="ru-RU" sz="3800"/>
          </a:p>
        </p:txBody>
      </p:sp>
      <p:sp>
        <p:nvSpPr>
          <p:cNvPr id="11" name="TextBox 10"/>
          <p:cNvSpPr txBox="1"/>
          <p:nvPr/>
        </p:nvSpPr>
        <p:spPr>
          <a:xfrm>
            <a:off x="2936776" y="2564904"/>
            <a:ext cx="3475440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u="sng" dirty="0" smtClean="0">
                <a:solidFill>
                  <a:schemeClr val="tx1"/>
                </a:solidFill>
              </a:rPr>
              <a:t>НАЛОГИ, </a:t>
            </a:r>
          </a:p>
          <a:p>
            <a:pPr>
              <a:defRPr/>
            </a:pPr>
            <a:r>
              <a:rPr lang="ru-RU" sz="2800" u="sng" dirty="0" smtClean="0">
                <a:solidFill>
                  <a:schemeClr val="tx1"/>
                </a:solidFill>
              </a:rPr>
              <a:t>УПЛАЧИВАЕМЫЕ </a:t>
            </a:r>
          </a:p>
          <a:p>
            <a:pPr>
              <a:defRPr/>
            </a:pPr>
            <a:r>
              <a:rPr lang="ru-RU" sz="2800" u="sng" dirty="0" smtClean="0">
                <a:solidFill>
                  <a:schemeClr val="tx1"/>
                </a:solidFill>
              </a:rPr>
              <a:t>ГРАЖДАНАМИ</a:t>
            </a:r>
            <a:endParaRPr lang="ru-RU" sz="2800" u="sng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65168" y="2996952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ТРАНСПОРТНЫЙ НАЛОГ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81192" y="5949280"/>
            <a:ext cx="28216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ЗЕМЕЛЬНЫЙ НАЛОГ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4528" y="5842337"/>
            <a:ext cx="30243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НАЛОГ </a:t>
            </a:r>
          </a:p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 ДОХОДЫ ФИЗИЧЕСКИХ ЛИЦ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0" y="2852936"/>
            <a:ext cx="3240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НАЛОГ </a:t>
            </a:r>
          </a:p>
          <a:p>
            <a:pPr defTabSz="1082675">
              <a:defRPr/>
            </a:pPr>
            <a:r>
              <a:rPr lang="ru-RU" sz="2000" i="1" dirty="0" smtClean="0">
                <a:solidFill>
                  <a:schemeClr val="tx1"/>
                </a:solidFill>
              </a:rPr>
              <a:t>НА ИМУЩЕСТВО ФИЗИЧЕСКИХ ЛИЦ</a:t>
            </a:r>
            <a:endParaRPr lang="ru-RU" sz="2000" i="1" dirty="0">
              <a:solidFill>
                <a:schemeClr val="tx1"/>
              </a:solidFill>
            </a:endParaRPr>
          </a:p>
        </p:txBody>
      </p:sp>
      <p:pic>
        <p:nvPicPr>
          <p:cNvPr id="52228" name="Picture 4" descr="C:\Documents and Settings\Bezuglova_I\Рабочий стол\Картинка\shutterstock_112158569_web_crop-1024x6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1152" y="3861048"/>
            <a:ext cx="3384376" cy="2016224"/>
          </a:xfrm>
          <a:prstGeom prst="rect">
            <a:avLst/>
          </a:prstGeom>
          <a:noFill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7473280" y="6381750"/>
            <a:ext cx="2311400" cy="47625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12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50000">
              <a:srgbClr val="FFFFCC"/>
            </a:gs>
            <a:gs pos="100000">
              <a:srgbClr val="FF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7113240" cy="980728"/>
          </a:xfrm>
        </p:spPr>
        <p:txBody>
          <a:bodyPr/>
          <a:lstStyle/>
          <a:p>
            <a:pPr>
              <a:defRPr/>
            </a:pP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sz="2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TextBox 3"/>
          <p:cNvSpPr txBox="1">
            <a:spLocks noChangeArrowheads="1"/>
          </p:cNvSpPr>
          <p:nvPr/>
        </p:nvSpPr>
        <p:spPr bwMode="auto">
          <a:xfrm>
            <a:off x="632520" y="1268760"/>
            <a:ext cx="5184576" cy="1323975"/>
          </a:xfrm>
          <a:prstGeom prst="rect">
            <a:avLst/>
          </a:prstGeom>
          <a:solidFill>
            <a:srgbClr val="66CCFF">
              <a:alpha val="30196"/>
            </a:srgbClr>
          </a:solidFill>
          <a:ln w="28575">
            <a:solidFill>
              <a:srgbClr val="003399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u="sng" dirty="0" smtClean="0">
                <a:solidFill>
                  <a:srgbClr val="FF0000"/>
                </a:solidFill>
                <a:cs typeface="Times New Roman" pitchFamily="18" charset="0"/>
              </a:rPr>
              <a:t>СТАВКА НАЛОГА – 13%</a:t>
            </a:r>
          </a:p>
          <a:p>
            <a:r>
              <a:rPr lang="ru-RU" sz="1600" i="1" dirty="0" smtClean="0">
                <a:solidFill>
                  <a:schemeClr val="tx1"/>
                </a:solidFill>
                <a:cs typeface="Times New Roman" pitchFamily="18" charset="0"/>
              </a:rPr>
              <a:t>(</a:t>
            </a:r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за исключением случаев, </a:t>
            </a:r>
          </a:p>
          <a:p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предусмотренных статьей </a:t>
            </a:r>
            <a:r>
              <a:rPr lang="ru-RU" sz="1600" i="1" u="sng" dirty="0">
                <a:solidFill>
                  <a:srgbClr val="FF0000"/>
                </a:solidFill>
                <a:cs typeface="Times New Roman" pitchFamily="18" charset="0"/>
              </a:rPr>
              <a:t>224</a:t>
            </a:r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Налогового кодекса </a:t>
            </a:r>
          </a:p>
          <a:p>
            <a:r>
              <a:rPr lang="ru-RU" sz="1600" i="1" dirty="0">
                <a:solidFill>
                  <a:schemeClr val="tx1"/>
                </a:solidFill>
                <a:cs typeface="Times New Roman" pitchFamily="18" charset="0"/>
              </a:rPr>
              <a:t>Российской Федерации)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836613"/>
            <a:ext cx="78327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solidFill>
                  <a:schemeClr val="tx1"/>
                </a:solidFill>
              </a:rPr>
              <a:t>(Глава 23 Налогового кодекса Российской Федерации)</a:t>
            </a:r>
          </a:p>
        </p:txBody>
      </p:sp>
      <p:sp>
        <p:nvSpPr>
          <p:cNvPr id="33797" name="TextBox 8"/>
          <p:cNvSpPr txBox="1">
            <a:spLocks noChangeArrowheads="1"/>
          </p:cNvSpPr>
          <p:nvPr/>
        </p:nvSpPr>
        <p:spPr bwMode="auto">
          <a:xfrm>
            <a:off x="328612" y="2708920"/>
            <a:ext cx="9577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В соответствии со статьями </a:t>
            </a:r>
            <a:r>
              <a:rPr lang="ru-RU" sz="1600" u="sng" dirty="0">
                <a:solidFill>
                  <a:srgbClr val="FF0000"/>
                </a:solidFill>
              </a:rPr>
              <a:t>218-220 главы 23 </a:t>
            </a:r>
            <a:r>
              <a:rPr lang="ru-RU" sz="1600" dirty="0">
                <a:solidFill>
                  <a:schemeClr val="tx1"/>
                </a:solidFill>
              </a:rPr>
              <a:t>Налогового кодекса Российской Федерации предоставляются налоговые вычеты, в том числе:</a:t>
            </a:r>
          </a:p>
        </p:txBody>
      </p:sp>
      <p:sp>
        <p:nvSpPr>
          <p:cNvPr id="13" name="Вертикальный свиток 12"/>
          <p:cNvSpPr>
            <a:spLocks/>
          </p:cNvSpPr>
          <p:nvPr/>
        </p:nvSpPr>
        <p:spPr bwMode="auto">
          <a:xfrm>
            <a:off x="3008784" y="3356992"/>
            <a:ext cx="3744416" cy="3384376"/>
          </a:xfrm>
          <a:prstGeom prst="verticalScroll">
            <a:avLst/>
          </a:prstGeom>
          <a:solidFill>
            <a:schemeClr val="bg2"/>
          </a:solidFill>
          <a:ln w="19050" cap="flat" cmpd="sng" algn="ctr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36000" rIns="36000" anchor="ctr"/>
          <a:lstStyle/>
          <a:p>
            <a:pPr defTabSz="1082675">
              <a:defRPr/>
            </a:pPr>
            <a:r>
              <a:rPr lang="ru-RU" sz="1500" u="sng" dirty="0" smtClean="0">
                <a:solidFill>
                  <a:srgbClr val="FF0000"/>
                </a:solidFill>
              </a:rPr>
              <a:t>СОЦИАЛЬНЫЕ:</a:t>
            </a:r>
          </a:p>
          <a:p>
            <a:pPr defTabSz="1082675">
              <a:defRPr/>
            </a:pPr>
            <a:r>
              <a:rPr lang="ru-RU" sz="1300" b="0" dirty="0" smtClean="0">
                <a:solidFill>
                  <a:schemeClr val="tx1"/>
                </a:solidFill>
              </a:rPr>
              <a:t>в том числе: в </a:t>
            </a:r>
            <a:r>
              <a:rPr lang="ru-RU" sz="1300" b="0" dirty="0">
                <a:solidFill>
                  <a:schemeClr val="tx1"/>
                </a:solidFill>
              </a:rPr>
              <a:t>сумме, уплаченной: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- за обучение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(не более 50 тыс.рублей),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- за медицинские услуги,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- пенсионных взносов по договору негосударственного пенсионного обеспечения, заключенному налогоплательщиком с негосударственным пенсионным фондом, а также дополнительных страховых взносов на накопительную часть трудовой пенсии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(не более 120 тыс.рублей)</a:t>
            </a:r>
          </a:p>
        </p:txBody>
      </p:sp>
      <p:sp>
        <p:nvSpPr>
          <p:cNvPr id="14" name="Вертикальный свиток 13"/>
          <p:cNvSpPr>
            <a:spLocks/>
          </p:cNvSpPr>
          <p:nvPr/>
        </p:nvSpPr>
        <p:spPr bwMode="auto">
          <a:xfrm>
            <a:off x="0" y="3573016"/>
            <a:ext cx="2995648" cy="3052800"/>
          </a:xfrm>
          <a:prstGeom prst="verticalScroll">
            <a:avLst/>
          </a:prstGeom>
          <a:solidFill>
            <a:srgbClr val="CCFFCC"/>
          </a:solidFill>
          <a:ln w="19050" cap="flat" cmpd="sng" algn="ctr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36000" rIns="36000" anchor="ctr"/>
          <a:lstStyle/>
          <a:p>
            <a:pPr defTabSz="1082675">
              <a:defRPr/>
            </a:pPr>
            <a:r>
              <a:rPr lang="ru-RU" sz="1500" u="sng" dirty="0" smtClean="0">
                <a:solidFill>
                  <a:srgbClr val="FF0000"/>
                </a:solidFill>
              </a:rPr>
              <a:t>СТАНДАРТНЫЕ:</a:t>
            </a:r>
          </a:p>
          <a:p>
            <a:pPr defTabSz="1082675">
              <a:defRPr/>
            </a:pPr>
            <a:r>
              <a:rPr lang="ru-RU" sz="1300" b="0" dirty="0" smtClean="0">
                <a:solidFill>
                  <a:schemeClr val="tx1"/>
                </a:solidFill>
              </a:rPr>
              <a:t>в </a:t>
            </a:r>
            <a:r>
              <a:rPr lang="ru-RU" sz="1300" b="0" dirty="0">
                <a:solidFill>
                  <a:schemeClr val="tx1"/>
                </a:solidFill>
              </a:rPr>
              <a:t>том числе: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1400 – на первого ребенка;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1400 – на второго ребенка;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3000 – на третьего и каждого последующего ребенка</a:t>
            </a:r>
          </a:p>
        </p:txBody>
      </p:sp>
      <p:sp>
        <p:nvSpPr>
          <p:cNvPr id="16" name="Вертикальный свиток 15"/>
          <p:cNvSpPr>
            <a:spLocks/>
          </p:cNvSpPr>
          <p:nvPr/>
        </p:nvSpPr>
        <p:spPr bwMode="auto">
          <a:xfrm>
            <a:off x="6650088" y="3429000"/>
            <a:ext cx="3127448" cy="3125147"/>
          </a:xfrm>
          <a:prstGeom prst="verticalScroll">
            <a:avLst/>
          </a:prstGeom>
          <a:solidFill>
            <a:srgbClr val="CCFFCC"/>
          </a:solidFill>
          <a:ln w="19050" cap="flat" cmpd="sng" algn="ctr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36000" rIns="36000" anchor="ctr"/>
          <a:lstStyle/>
          <a:p>
            <a:pPr defTabSz="1082675">
              <a:defRPr/>
            </a:pPr>
            <a:r>
              <a:rPr lang="ru-RU" sz="1500" u="sng" dirty="0" smtClean="0">
                <a:solidFill>
                  <a:srgbClr val="FF0000"/>
                </a:solidFill>
              </a:rPr>
              <a:t>ИМУЩЕСТВЕННЫЕ:</a:t>
            </a:r>
          </a:p>
          <a:p>
            <a:pPr defTabSz="1082675">
              <a:defRPr/>
            </a:pPr>
            <a:r>
              <a:rPr lang="ru-RU" sz="1300" b="0" dirty="0" smtClean="0">
                <a:solidFill>
                  <a:schemeClr val="tx1"/>
                </a:solidFill>
              </a:rPr>
              <a:t>в </a:t>
            </a:r>
            <a:r>
              <a:rPr lang="ru-RU" sz="1300" b="0" dirty="0">
                <a:solidFill>
                  <a:schemeClr val="tx1"/>
                </a:solidFill>
              </a:rPr>
              <a:t>том числе на приобретение жилья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(1 или несколько объектов имущества,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не превышающем </a:t>
            </a:r>
          </a:p>
          <a:p>
            <a:pPr defTabSz="1082675">
              <a:defRPr/>
            </a:pPr>
            <a:r>
              <a:rPr lang="ru-RU" sz="1300" b="0" dirty="0">
                <a:solidFill>
                  <a:schemeClr val="tx1"/>
                </a:solidFill>
              </a:rPr>
              <a:t>2,0 млн. рублей)</a:t>
            </a:r>
          </a:p>
        </p:txBody>
      </p:sp>
      <p:pic>
        <p:nvPicPr>
          <p:cNvPr id="12" name="Рисунок 11" descr="51de8e45-99d4-bd57-99d4-bd584b030d91.photo.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57256" y="260648"/>
            <a:ext cx="2448272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594600" y="6453336"/>
            <a:ext cx="2311400" cy="404664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13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953000" cy="908720"/>
          </a:xfrm>
        </p:spPr>
        <p:txBody>
          <a:bodyPr/>
          <a:lstStyle/>
          <a:p>
            <a:pPr>
              <a:defRPr/>
            </a:pP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  <a:endParaRPr lang="ru-RU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35632" y="980728"/>
            <a:ext cx="71135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i="1" dirty="0">
                <a:solidFill>
                  <a:schemeClr val="tx1"/>
                </a:solidFill>
              </a:rPr>
              <a:t>(Глава 32 Налогового кодекса Российской Федерации)</a:t>
            </a: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28588" y="1412776"/>
            <a:ext cx="4824412" cy="518109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01.01.2016 ставка налога устанавливается от кадастровой стоимости в размерах, не превышающих:</a:t>
            </a:r>
          </a:p>
          <a:p>
            <a:pPr>
              <a:spcAft>
                <a:spcPts val="0"/>
              </a:spcAft>
              <a:defRPr/>
            </a:pPr>
            <a:endParaRPr lang="ru-RU" sz="1600" i="1" dirty="0" smtClean="0">
              <a:solidFill>
                <a:srgbClr val="FF0000"/>
              </a:solidFill>
              <a:uFill>
                <a:solidFill>
                  <a:srgbClr val="003399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0,1 </a:t>
            </a:r>
            <a:r>
              <a:rPr lang="ru-RU" sz="1600" i="1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600" i="1" dirty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отношении: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жилых домов, жилых помещений;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объектов незавершенного строительства 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(проектируемое назначение - жилой дом);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единых недвижимых комплексов, в состав которых входит хотя бы одно жилое помещение (жилой дом);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гаражей и </a:t>
            </a:r>
            <a:r>
              <a:rPr lang="ru-RU" sz="13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машино-мест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хозяйственных строений или сооружений, площадь каждого из которых не превышает 50 м</a:t>
            </a:r>
            <a:r>
              <a:rPr lang="ru-RU" sz="1300" baseline="30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которые расположены на земельных участках, предоставленных для ведения личного подсобного, дачного хозяйства, огородничества, садоводства или индивидуального жилищного строительства;</a:t>
            </a:r>
          </a:p>
          <a:p>
            <a:pPr>
              <a:spcAft>
                <a:spcPts val="0"/>
              </a:spcAft>
              <a:defRPr/>
            </a:pPr>
            <a:endParaRPr lang="ru-RU" sz="1600" i="1" dirty="0" smtClean="0">
              <a:solidFill>
                <a:srgbClr val="FF0000"/>
              </a:solidFill>
              <a:uFill>
                <a:solidFill>
                  <a:srgbClr val="003399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2,0 </a:t>
            </a:r>
            <a:r>
              <a:rPr lang="ru-RU" sz="1600" i="1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отношении: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административно-деловых центров и торговых центров (комплексов) и помещений в них;</a:t>
            </a:r>
          </a:p>
          <a:p>
            <a:pPr algn="l">
              <a:spcAft>
                <a:spcPts val="0"/>
              </a:spcAft>
              <a:buFontTx/>
              <a:buChar char="-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нежилых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помещений;</a:t>
            </a:r>
          </a:p>
          <a:p>
            <a:pPr algn="l"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объектов налогообложения, кадастровая стоимость каждого из которых превышает 300 млн.рублей;</a:t>
            </a:r>
          </a:p>
          <a:p>
            <a:pPr algn="l">
              <a:spcAft>
                <a:spcPts val="0"/>
              </a:spcAft>
              <a:defRPr/>
            </a:pPr>
            <a:endParaRPr lang="ru-RU" sz="1400" i="1" dirty="0" smtClean="0">
              <a:solidFill>
                <a:srgbClr val="FF0000"/>
              </a:solidFill>
              <a:uFill>
                <a:solidFill>
                  <a:srgbClr val="003399"/>
                </a:solidFill>
              </a:uFill>
              <a:latin typeface="Times New Roman" pitchFamily="18" charset="0"/>
              <a:cs typeface="Times New Roman" pitchFamily="18" charset="0"/>
            </a:endParaRPr>
          </a:p>
          <a:p>
            <a:pPr algn="l">
              <a:spcAft>
                <a:spcPts val="0"/>
              </a:spcAft>
              <a:defRPr/>
            </a:pPr>
            <a:r>
              <a:rPr lang="ru-RU" sz="1400" i="1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0,5 </a:t>
            </a:r>
            <a:r>
              <a:rPr lang="ru-RU" sz="1400" i="1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%</a:t>
            </a:r>
            <a:r>
              <a:rPr lang="ru-RU" sz="14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отношении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прочих объектов налогообложения</a:t>
            </a:r>
          </a:p>
        </p:txBody>
      </p:sp>
      <p:sp>
        <p:nvSpPr>
          <p:cNvPr id="34821" name="TextBox 3"/>
          <p:cNvSpPr txBox="1">
            <a:spLocks noChangeArrowheads="1"/>
          </p:cNvSpPr>
          <p:nvPr/>
        </p:nvSpPr>
        <p:spPr bwMode="auto">
          <a:xfrm>
            <a:off x="5081588" y="1341438"/>
            <a:ext cx="4695825" cy="5509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НАЛОГОВЫЕ ЛЬГОТЫ</a:t>
            </a:r>
          </a:p>
          <a:p>
            <a:pPr algn="l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Герои СССР и Герои РФ, а также лица, награжденные орденом Славы трех степеней;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инвалиды I и II групп инвалидности; инвалиды с детства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дети-инвалиды;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участники гражданской войны и ВОВ, других боевых операций; Афганцы;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Чернобыльцы;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военнослужащие, а также граждане, уволенные с военной службы по достижении предельного возраста пребывания на военной службе, состоянию здоровья или в связи с организационно-штатными мероприятиями, имеющие общую продолжительность военной службы 20 лет и более;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члены семей военнослужащих, потерявших кормильца;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пенсионеры;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родители и супруги военнослужащих и государственных служащих, погибших при исполнении служебных обязанностей;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физические лица, осуществляющие профессиональную творческую деятельность, - в отношении специально оборудованных помещений, сооружений, используемых ими исключительно в качестве творческих мастерских, ателье, студий, а также жилых помещений, используемых для организации открытых для посещения негосударственных музеев, галерей, библиотек, - на период такого их использования;</a:t>
            </a:r>
          </a:p>
          <a:p>
            <a:pPr algn="l"/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 pitchFamily="18" charset="2"/>
              </a:rPr>
              <a:t>и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другие категории граждан.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13240" y="188640"/>
            <a:ext cx="3081337" cy="10926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i="1" cap="all" dirty="0">
                <a:solidFill>
                  <a:schemeClr val="tx1"/>
                </a:solidFill>
              </a:rPr>
              <a:t>срок уплаты – </a:t>
            </a:r>
          </a:p>
          <a:p>
            <a:pPr>
              <a:defRPr/>
            </a:pPr>
            <a:r>
              <a:rPr lang="ru-RU" sz="1300" i="1" cap="all" dirty="0">
                <a:solidFill>
                  <a:schemeClr val="tx1"/>
                </a:solidFill>
              </a:rPr>
              <a:t>не позднее 1 </a:t>
            </a:r>
            <a:r>
              <a:rPr lang="ru-RU" sz="1300" i="1" cap="all" dirty="0" smtClean="0">
                <a:solidFill>
                  <a:schemeClr val="tx1"/>
                </a:solidFill>
              </a:rPr>
              <a:t>Декабря</a:t>
            </a:r>
          </a:p>
          <a:p>
            <a:pPr>
              <a:defRPr/>
            </a:pPr>
            <a:r>
              <a:rPr lang="ru-RU" sz="1300" i="1" cap="all" dirty="0" smtClean="0">
                <a:solidFill>
                  <a:schemeClr val="tx1"/>
                </a:solidFill>
              </a:rPr>
              <a:t> </a:t>
            </a:r>
            <a:r>
              <a:rPr lang="ru-RU" sz="1300" i="1" cap="all" dirty="0">
                <a:solidFill>
                  <a:schemeClr val="tx1"/>
                </a:solidFill>
              </a:rPr>
              <a:t>года, следующего за истекшим налоговым периодом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345488" y="6381328"/>
            <a:ext cx="416496" cy="332656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14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 descr="C:\Documents and Settings\Bezuglova_I\Рабочий стол\Картинка\1349333116_imuschestvennyy-nalo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3040" y="116632"/>
            <a:ext cx="2088232" cy="1179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56463" cy="1143000"/>
          </a:xfrm>
        </p:spPr>
        <p:txBody>
          <a:bodyPr/>
          <a:lstStyle/>
          <a:p>
            <a:pPr>
              <a:defRPr/>
            </a:pP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lang="ru-RU" sz="28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8504" y="1412875"/>
            <a:ext cx="4680396" cy="30931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rIns="36000">
            <a:spAutoFit/>
          </a:bodyPr>
          <a:lstStyle/>
          <a:p>
            <a:pPr>
              <a:defRPr/>
            </a:pPr>
            <a:r>
              <a:rPr lang="ru-RU" sz="15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Ставка налога</a:t>
            </a:r>
            <a:r>
              <a:rPr lang="ru-RU" sz="1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устанавливается от кадастровой стоимости земельного участка и не может превышать:</a:t>
            </a:r>
          </a:p>
          <a:p>
            <a:pPr>
              <a:defRPr/>
            </a:pPr>
            <a:r>
              <a:rPr lang="ru-RU" sz="1500" dirty="0" smtClean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0,3 %</a:t>
            </a:r>
            <a:r>
              <a:rPr lang="ru-RU" sz="1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отношении земельных участков:</a:t>
            </a:r>
          </a:p>
          <a:p>
            <a:pPr>
              <a:defRPr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сельскохозяйственного назначения;</a:t>
            </a:r>
          </a:p>
          <a:p>
            <a:pPr>
              <a:defRPr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занятых жилищным фондом и объектами инженерной инфраструктуры ЖКХ или приобретенных (предоставленных) для жилищного строительства;</a:t>
            </a:r>
          </a:p>
          <a:p>
            <a:pPr>
              <a:defRPr/>
            </a:pPr>
            <a:r>
              <a:rPr lang="ru-RU" sz="1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приобретенных (предоставленных) для личного подсобного хозяйства, садоводства, огородничества или животноводства, а также дачного хозяйства;</a:t>
            </a:r>
          </a:p>
          <a:p>
            <a:pPr>
              <a:defRPr/>
            </a:pPr>
            <a:r>
              <a:rPr lang="ru-RU" sz="1500" dirty="0">
                <a:solidFill>
                  <a:srgbClr val="FF0000"/>
                </a:solidFill>
                <a:uFill>
                  <a:solidFill>
                    <a:srgbClr val="003399"/>
                  </a:solidFill>
                </a:uFill>
                <a:latin typeface="Times New Roman" pitchFamily="18" charset="0"/>
                <a:cs typeface="Times New Roman" pitchFamily="18" charset="0"/>
              </a:rPr>
              <a:t>1,5 % </a:t>
            </a:r>
            <a:r>
              <a:rPr lang="ru-RU" sz="15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отношении прочих земельных участков.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836613"/>
            <a:ext cx="7256463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600" i="1" dirty="0">
                <a:solidFill>
                  <a:schemeClr val="tx1"/>
                </a:solidFill>
              </a:rPr>
              <a:t>(Глава 31 Налогового кодекса Российской Федерации)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24663" y="404813"/>
            <a:ext cx="3081337" cy="892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300" cap="all" dirty="0">
                <a:solidFill>
                  <a:srgbClr val="C00000"/>
                </a:solidFill>
              </a:rPr>
              <a:t>срок уплаты – </a:t>
            </a:r>
          </a:p>
          <a:p>
            <a:pPr>
              <a:defRPr/>
            </a:pPr>
            <a:r>
              <a:rPr lang="ru-RU" sz="1300" cap="all" dirty="0">
                <a:solidFill>
                  <a:srgbClr val="C00000"/>
                </a:solidFill>
              </a:rPr>
              <a:t>не позднее 1 </a:t>
            </a:r>
            <a:r>
              <a:rPr lang="ru-RU" sz="1300" cap="all" dirty="0" smtClean="0">
                <a:solidFill>
                  <a:srgbClr val="C00000"/>
                </a:solidFill>
              </a:rPr>
              <a:t>Декабря </a:t>
            </a:r>
            <a:r>
              <a:rPr lang="ru-RU" sz="1300" cap="all" dirty="0">
                <a:solidFill>
                  <a:srgbClr val="C00000"/>
                </a:solidFill>
              </a:rPr>
              <a:t>года, следующего за истекшим налоговым периодом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5398008" y="1667877"/>
            <a:ext cx="4393183" cy="53322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300"/>
              </a:spcAft>
              <a:defRPr/>
            </a:pPr>
            <a:r>
              <a:rPr lang="ru-RU" sz="13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НАЛОГОВЫЕ ЛЬГОТЫ</a:t>
            </a:r>
          </a:p>
          <a:p>
            <a:pPr algn="l"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 уменьшается на величину кадастровой стоимости 600 квадратных метров площади земельного участка, находящегося в собственности, постоянном (бессрочном) пользовании или пожизненном наследуемом владении налогоплательщиков, относящихся к одной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3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следующих категорий:</a:t>
            </a:r>
            <a:endParaRPr lang="ru-RU" sz="13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Героев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СССР, Героев РФ, полных кавалеров ордена Славы;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инвалидов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и II групп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инвалидности;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инвалидов с детства, детей инвалидов;</a:t>
            </a:r>
          </a:p>
          <a:p>
            <a:pPr marL="285750" indent="-285750" algn="l">
              <a:buFont typeface="Arial" panose="020B0604020202020204" pitchFamily="34" charset="0"/>
              <a:buChar char="•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ветеранов и инвалидов ВОВ, а также ветеранов и инвалидов боевых действий;</a:t>
            </a:r>
          </a:p>
          <a:p>
            <a:pPr algn="l">
              <a:defRPr/>
            </a:pP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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Чернобыльцы;</a:t>
            </a:r>
          </a:p>
          <a:p>
            <a:pPr marL="285750" indent="-285750" algn="l">
              <a:buFont typeface="SymbolPS" panose="05050102010607020607" pitchFamily="18" charset="2"/>
              <a:buChar char="·"/>
              <a:defRPr/>
            </a:pP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участники</a:t>
            </a:r>
            <a:r>
              <a:rPr lang="ru-RU" sz="13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, ликвидаторы аварий ядерных установок, а также ставшие впоследствии инвалидами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;</a:t>
            </a:r>
          </a:p>
          <a:p>
            <a:pPr marL="285750" indent="-285750" algn="l">
              <a:buFont typeface="SymbolPS" panose="05050102010607020607" pitchFamily="18" charset="2"/>
              <a:buChar char="·"/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пенсионеров, получающих пенсии, назначаемые в порядке, установленном пенсионным законодательством, а также лиц, достигших возраста 60 и 55 лет (соответственно мужчины и женщины), которым в соответствии с законодательством Российской Федерации выплачивается ежемесячное пожизненное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SymbolPS"/>
              </a:rPr>
              <a:t>.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SymbolPS"/>
            </a:endParaRPr>
          </a:p>
        </p:txBody>
      </p:sp>
      <p:pic>
        <p:nvPicPr>
          <p:cNvPr id="10" name="Рисунок 9" descr="зерн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00000">
            <a:off x="159080" y="4636001"/>
            <a:ext cx="2324851" cy="2035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29" name="Picture 1" descr="C:\Documents and Settings\Bezuglova_I\Рабочий стол\Картинка\Grivna-567x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0752" y="4653136"/>
            <a:ext cx="2520280" cy="1903660"/>
          </a:xfrm>
          <a:prstGeom prst="rect">
            <a:avLst/>
          </a:prstGeom>
          <a:noFill/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7594600" y="7801010"/>
            <a:ext cx="2311400" cy="524534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15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FFFFFF"/>
            </a:gs>
            <a:gs pos="50000">
              <a:schemeClr val="accent3">
                <a:lumMod val="20000"/>
                <a:lumOff val="80000"/>
              </a:schemeClr>
            </a:gs>
            <a:gs pos="100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842587019"/>
              </p:ext>
            </p:extLst>
          </p:nvPr>
        </p:nvGraphicFramePr>
        <p:xfrm>
          <a:off x="384174" y="764704"/>
          <a:ext cx="9521826" cy="6093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879475"/>
          </a:xfrm>
          <a:gradFill>
            <a:gsLst>
              <a:gs pos="0">
                <a:srgbClr val="FFFFFF"/>
              </a:gs>
              <a:gs pos="50000">
                <a:schemeClr val="bg1"/>
              </a:gs>
              <a:gs pos="100000">
                <a:schemeClr val="bg1"/>
              </a:gs>
            </a:gsLst>
            <a:lin ang="5400000" scaled="0"/>
          </a:gradFill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СТРУКТУРА И ДИНАМИКА БЕЗВОЗМЕЗДНЫХ ПОСТУПЛЕНИЙ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ИЗ ОБЛАСТНОГО БЮДЖЕТА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128464" y="1844824"/>
            <a:ext cx="1872779" cy="3505622"/>
            <a:chOff x="992560" y="1556792"/>
            <a:chExt cx="1369532" cy="3360829"/>
          </a:xfrm>
        </p:grpSpPr>
        <p:sp>
          <p:nvSpPr>
            <p:cNvPr id="284713" name="Oval 41"/>
            <p:cNvSpPr>
              <a:spLocks noChangeAspect="1" noChangeArrowheads="1"/>
            </p:cNvSpPr>
            <p:nvPr/>
          </p:nvSpPr>
          <p:spPr bwMode="auto">
            <a:xfrm>
              <a:off x="992560" y="1556792"/>
              <a:ext cx="1368989" cy="1200589"/>
            </a:xfrm>
            <a:prstGeom prst="ellipse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312" tIns="54132" rIns="21312" bIns="54132" anchor="ctr" anchorCtr="1"/>
            <a:lstStyle/>
            <a:p>
              <a:pPr algn="l" defTabSz="936382">
                <a:defRPr/>
              </a:pPr>
              <a:endParaRPr lang="ru-RU" sz="1100" b="0" dirty="0"/>
            </a:p>
            <a:p>
              <a:pPr defTabSz="936382">
                <a:defRPr/>
              </a:pP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ОБЛАСТНОЙ </a:t>
              </a:r>
            </a:p>
            <a:p>
              <a:pPr defTabSz="936382">
                <a:defRPr/>
              </a:pPr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БЮДЖЕТ</a:t>
              </a:r>
            </a:p>
            <a:p>
              <a:pPr defTabSz="936382">
                <a:defRPr/>
              </a:pPr>
              <a:endParaRPr lang="ru-RU" sz="11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28" name="Oval 42"/>
            <p:cNvSpPr>
              <a:spLocks noChangeAspect="1" noChangeArrowheads="1"/>
            </p:cNvSpPr>
            <p:nvPr/>
          </p:nvSpPr>
          <p:spPr bwMode="auto">
            <a:xfrm>
              <a:off x="992560" y="3717032"/>
              <a:ext cx="1369532" cy="1200589"/>
            </a:xfrm>
            <a:prstGeom prst="ellipse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108265" tIns="54132" rIns="108265" bIns="54132" anchor="ctr" anchorCtr="1"/>
            <a:lstStyle/>
            <a:p>
              <a:pPr defTabSz="935038"/>
              <a:endParaRPr lang="ru-RU" sz="1100" dirty="0"/>
            </a:p>
            <a:p>
              <a:pPr defTabSz="935038"/>
              <a:r>
                <a:rPr lang="ru-RU" sz="11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БЮДЖЕТ ПОСЕЛКА ЗОЛОТУХИНО</a:t>
              </a:r>
            </a:p>
            <a:p>
              <a:pPr defTabSz="935038"/>
              <a:endParaRPr lang="ru-RU" sz="1100" dirty="0"/>
            </a:p>
          </p:txBody>
        </p:sp>
        <p:sp>
          <p:nvSpPr>
            <p:cNvPr id="9" name="Стрелка вниз 8"/>
            <p:cNvSpPr/>
            <p:nvPr/>
          </p:nvSpPr>
          <p:spPr bwMode="auto">
            <a:xfrm>
              <a:off x="1497208" y="2853202"/>
              <a:ext cx="360236" cy="791811"/>
            </a:xfrm>
            <a:prstGeom prst="downArrow">
              <a:avLst/>
            </a:prstGeom>
            <a:gradFill flip="none" rotWithShape="1">
              <a:gsLst>
                <a:gs pos="0">
                  <a:srgbClr val="FF99FF"/>
                </a:gs>
                <a:gs pos="50000">
                  <a:schemeClr val="accent2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rgbClr val="003399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defTabSz="1082675">
                <a:defRPr/>
              </a:pPr>
              <a:endParaRPr lang="ru-RU" sz="3800"/>
            </a:p>
          </p:txBody>
        </p:sp>
      </p:grp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7594600" y="6525344"/>
            <a:ext cx="2311400" cy="332656"/>
          </a:xfrm>
        </p:spPr>
        <p:txBody>
          <a:bodyPr/>
          <a:lstStyle/>
          <a:p>
            <a:pPr>
              <a:defRPr/>
            </a:pPr>
            <a:fld id="{9AC0D2EA-3614-4E70-B9D8-DAAB4A432446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16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890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8504" y="188640"/>
            <a:ext cx="9001000" cy="792087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бюджета поселка Золотухино за 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2019 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 </a:t>
            </a:r>
            <a:b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 разделам и подразделам функциональной классификации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[1]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99825870"/>
              </p:ext>
            </p:extLst>
          </p:nvPr>
        </p:nvGraphicFramePr>
        <p:xfrm>
          <a:off x="488505" y="631043"/>
          <a:ext cx="9001001" cy="5926165"/>
        </p:xfrm>
        <a:graphic>
          <a:graphicData uri="http://schemas.openxmlformats.org/drawingml/2006/table">
            <a:tbl>
              <a:tblPr/>
              <a:tblGrid>
                <a:gridCol w="785802"/>
                <a:gridCol w="5786357"/>
                <a:gridCol w="1285857"/>
                <a:gridCol w="1142985"/>
              </a:tblGrid>
              <a:tr h="301161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997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Раздел, подраздел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 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в общем объеме расходов, %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17898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29 949 581,05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0577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том числе: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421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6 418 307,09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21,4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46716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Функционирование высшего должностного лица субъекта Российской Федерации и муниципального образования 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707 979,49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5018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01 04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2 556 685,84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003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01 11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Резервные фонды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01 13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Другие общегосударственные вопросы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3 153 641,76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9150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Национальная оборона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876,60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02 04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Мобилизационная подготовка экономики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876,60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51058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127 791,87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03 09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52 288,87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03 10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Обеспечение пожарной безопасности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4 500,00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03 14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1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71 003,00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6 545 461,20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21,9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8456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04 09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Дорожное хозяйство (дорожные фонды)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6 402 108,70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6722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04 12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143 352,50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489504" y="6453337"/>
            <a:ext cx="41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17</a:t>
            </a:fld>
            <a:endParaRPr lang="ru-RU" sz="1800" dirty="0"/>
          </a:p>
        </p:txBody>
      </p:sp>
    </p:spTree>
  </p:cSld>
  <p:clrMapOvr>
    <a:masterClrMapping/>
  </p:clrMapOvr>
  <p:transition spd="med" advTm="203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88504" y="188640"/>
            <a:ext cx="9001000" cy="792087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областного бюджета поселка Золотухино за 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2019 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 </a:t>
            </a:r>
            <a:b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 разделам и подразделам функциональной классификации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[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66846607"/>
              </p:ext>
            </p:extLst>
          </p:nvPr>
        </p:nvGraphicFramePr>
        <p:xfrm>
          <a:off x="488504" y="593896"/>
          <a:ext cx="9001001" cy="5931448"/>
        </p:xfrm>
        <a:graphic>
          <a:graphicData uri="http://schemas.openxmlformats.org/drawingml/2006/table">
            <a:tbl>
              <a:tblPr/>
              <a:tblGrid>
                <a:gridCol w="785802"/>
                <a:gridCol w="5786357"/>
                <a:gridCol w="1285857"/>
                <a:gridCol w="1142985"/>
              </a:tblGrid>
              <a:tr h="28675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93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Раздел, подраздел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тыс. 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в общем объеме расходов, %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27094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Жилищно-коммунальное хозяйство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15 775 993,20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52,6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55141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05 01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Жилищное хозяйство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118 709,62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145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05 02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Коммунальное хозяйство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1 927 933,86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787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05 03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Благоустройство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13 729 349,72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467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07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Образование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21 200,00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4146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07 07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Молодежная политика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21 200,00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169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Культура, кинематография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152 705,00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0258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08 01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Культура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152 705,00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2937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Социальная политика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890 607,09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5617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10 01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Пенсионное обеспечение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425 833,09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0959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10 03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Социальное обеспечение населения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484 774,00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6574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Физическая культура и спорт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16 639,00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264547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11 02</a:t>
                      </a: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Массовый спорт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16 639,00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42818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6961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6961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6243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489504" y="6453337"/>
            <a:ext cx="416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18</a:t>
            </a:fld>
            <a:endParaRPr lang="ru-RU" sz="1800" dirty="0"/>
          </a:p>
        </p:txBody>
      </p:sp>
    </p:spTree>
  </p:cSld>
  <p:clrMapOvr>
    <a:masterClrMapping/>
  </p:clrMapOvr>
  <p:transition spd="med" advTm="2030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342364436_1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21000000">
            <a:off x="120268" y="1862626"/>
            <a:ext cx="2000250" cy="1560195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43000"/>
          </a:xfrm>
        </p:spPr>
        <p:txBody>
          <a:bodyPr/>
          <a:lstStyle/>
          <a:p>
            <a:pPr>
              <a:defRPr/>
            </a:pPr>
            <a:r>
              <a:rPr lang="ru-RU" sz="3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и динамика расходов бюджета </a:t>
            </a:r>
            <a:br>
              <a:rPr lang="ru-RU" sz="3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поселка Золотухино</a:t>
            </a:r>
            <a:endParaRPr lang="ru-RU" sz="3100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00025" y="1341438"/>
            <a:ext cx="4387850" cy="574675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2400" b="1" i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Социально-культурная сфера</a:t>
            </a:r>
            <a:endParaRPr lang="ru-RU" sz="2400" b="1" i="1" dirty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2" descr="dar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0000">
            <a:off x="2471162" y="1952588"/>
            <a:ext cx="2198656" cy="14644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322613"/>
              </p:ext>
            </p:extLst>
          </p:nvPr>
        </p:nvGraphicFramePr>
        <p:xfrm>
          <a:off x="200025" y="4941888"/>
          <a:ext cx="4176910" cy="1677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0764"/>
                <a:gridCol w="835382"/>
                <a:gridCol w="835382"/>
                <a:gridCol w="835382"/>
              </a:tblGrid>
              <a:tr h="422026">
                <a:tc>
                  <a:txBody>
                    <a:bodyPr/>
                    <a:lstStyle/>
                    <a:p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</a:tr>
              <a:tr h="30807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расходов, тыс. рублей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1 065,3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1 086,0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1 064,5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 общих расходах бюджета, %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расчете на душу населения, рубли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FF7C80"/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pic>
        <p:nvPicPr>
          <p:cNvPr id="9" name="Рисунок 8" descr="news_07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08584" y="3356992"/>
            <a:ext cx="2032000" cy="1391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521450" y="1628775"/>
            <a:ext cx="33845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solidFill>
                  <a:srgbClr val="99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Экономика и ЖКХ</a:t>
            </a:r>
          </a:p>
        </p:txBody>
      </p:sp>
      <p:pic>
        <p:nvPicPr>
          <p:cNvPr id="49199" name="Picture 47" descr="24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600000">
            <a:off x="5737225" y="1516063"/>
            <a:ext cx="9334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87931"/>
              </p:ext>
            </p:extLst>
          </p:nvPr>
        </p:nvGraphicFramePr>
        <p:xfrm>
          <a:off x="5528692" y="2642723"/>
          <a:ext cx="3960812" cy="1677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323"/>
                <a:gridCol w="792163"/>
                <a:gridCol w="792163"/>
                <a:gridCol w="792163"/>
              </a:tblGrid>
              <a:tr h="422026">
                <a:tc>
                  <a:txBody>
                    <a:bodyPr/>
                    <a:lstStyle/>
                    <a:p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</a:tr>
              <a:tr h="30807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расходов, тыс. рублей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14 045,5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8 773,2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22 321,4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 общих расходах бюджета, %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pPr marL="0" marR="0" indent="0" algn="l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расчете на душу населения, рубли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6">
                            <a:lumMod val="40000"/>
                            <a:lumOff val="60000"/>
                          </a:scheme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3 067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1 953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5 052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248400" y="4437063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Другие отрасли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469172"/>
              </p:ext>
            </p:extLst>
          </p:nvPr>
        </p:nvGraphicFramePr>
        <p:xfrm>
          <a:off x="5601072" y="4941168"/>
          <a:ext cx="3960439" cy="16775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4175"/>
                <a:gridCol w="792088"/>
                <a:gridCol w="792088"/>
                <a:gridCol w="792088"/>
              </a:tblGrid>
              <a:tr h="422026">
                <a:tc>
                  <a:txBody>
                    <a:bodyPr/>
                    <a:lstStyle/>
                    <a:p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2018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</a:tr>
              <a:tr h="30807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расходов, тыс. рублей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5 608,0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5 905,2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6 563,6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в общих расходах бюджета, %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22026">
                <a:tc>
                  <a:txBody>
                    <a:bodyPr/>
                    <a:lstStyle/>
                    <a:p>
                      <a:pPr marL="0" marR="0" indent="0" algn="l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В расчете на душу населения, рубли</a:t>
                      </a:r>
                    </a:p>
                  </a:txBody>
                  <a:tcPr>
                    <a:gradFill>
                      <a:gsLst>
                        <a:gs pos="0">
                          <a:srgbClr val="0066FF">
                            <a:alpha val="64000"/>
                          </a:srgbClr>
                        </a:gs>
                        <a:gs pos="50000">
                          <a:srgbClr val="FFCC99"/>
                        </a:gs>
                        <a:gs pos="100000">
                          <a:srgbClr val="FFFFCC"/>
                        </a:gs>
                      </a:gsLst>
                      <a:lin ang="27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1 225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1 314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1 486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9489504" y="6453336"/>
            <a:ext cx="416496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19</a:t>
            </a:fld>
            <a:endParaRPr lang="ru-RU" sz="1800" dirty="0"/>
          </a:p>
        </p:txBody>
      </p:sp>
    </p:spTree>
  </p:cSld>
  <p:clrMapOvr>
    <a:masterClrMapping/>
  </p:clrMapOvr>
  <p:transition spd="med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260649"/>
            <a:ext cx="5112568" cy="259228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36382" eaLnBrk="1" hangingPunct="1">
              <a:defRPr/>
            </a:pPr>
            <a:r>
              <a:rPr lang="ru-RU" sz="5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ЧТО ТАКОЕ БЮДЖЕТ ДЛЯ ГРАЖДАН?</a:t>
            </a:r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00472" y="3068960"/>
            <a:ext cx="9433048" cy="3168352"/>
          </a:xfrm>
          <a:gradFill>
            <a:gsLst>
              <a:gs pos="0">
                <a:srgbClr val="CCFFCC"/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indent="11113" eaLnBrk="1" hangingPunct="1">
              <a:buFontTx/>
              <a:buNone/>
              <a:defRPr/>
            </a:pPr>
            <a:r>
              <a:rPr lang="ru-RU" sz="2800" b="1" i="1" u="sng" dirty="0" smtClean="0">
                <a:solidFill>
                  <a:srgbClr val="7030A0"/>
                </a:solidFill>
                <a:latin typeface="Times New Roman" pitchFamily="18" charset="0"/>
              </a:rPr>
              <a:t>БЮДЖЕТ ДЛЯ ГРАЖДАН </a:t>
            </a:r>
            <a:r>
              <a:rPr lang="ru-RU" sz="2800" dirty="0" smtClean="0">
                <a:latin typeface="Times New Roman" pitchFamily="18" charset="0"/>
              </a:rPr>
              <a:t>– это упрощенная версия бюджетного документа, которая использует неформальный язык и доступные форматы, чтобы облегчить для граждан понимание бюджета. Он содержит информационно-аналитический материал, доступный для широкого круга неподготовленных пользователей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401272" y="6381750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930" name="Picture 2" descr="F:\Obmen\Безуглова\semeyniy_budget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9064" y="188640"/>
            <a:ext cx="424847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Tm="15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0" grpId="0" animBg="1"/>
      <p:bldP spid="25805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6921" y="44625"/>
            <a:ext cx="8915400" cy="720079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бюджета </a:t>
            </a:r>
            <a:b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поселка Золотухино за </a:t>
            </a: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2019 </a:t>
            </a: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</a:t>
            </a:r>
          </a:p>
        </p:txBody>
      </p:sp>
      <p:graphicFrame>
        <p:nvGraphicFramePr>
          <p:cNvPr id="4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758364498"/>
              </p:ext>
            </p:extLst>
          </p:nvPr>
        </p:nvGraphicFramePr>
        <p:xfrm>
          <a:off x="0" y="980490"/>
          <a:ext cx="9338075" cy="5472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489504" y="6453336"/>
            <a:ext cx="416496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20</a:t>
            </a:fld>
            <a:endParaRPr lang="ru-RU" sz="1800" dirty="0"/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5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8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Содержимое 16"/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704753817"/>
              </p:ext>
            </p:extLst>
          </p:nvPr>
        </p:nvGraphicFramePr>
        <p:xfrm>
          <a:off x="273050" y="1514475"/>
          <a:ext cx="4895850" cy="431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6" name="Worksheet" r:id="rId3" imgW="5364408" imgH="4732128" progId="Excel.Sheet.8">
                  <p:embed/>
                </p:oleObj>
              </mc:Choice>
              <mc:Fallback>
                <p:oleObj name="Worksheet" r:id="rId3" imgW="5364408" imgH="4732128" progId="Excel.Sheet.8">
                  <p:embed/>
                  <p:pic>
                    <p:nvPicPr>
                      <p:cNvPr id="0" name="Содержимое 1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1514475"/>
                        <a:ext cx="4895850" cy="4319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906000" cy="922337"/>
          </a:xfrm>
        </p:spPr>
        <p:txBody>
          <a:bodyPr/>
          <a:lstStyle/>
          <a:p>
            <a:pPr>
              <a:defRPr/>
            </a:pPr>
            <a:r>
              <a:rPr lang="ru-RU" sz="27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бюджета поселка Золотухино по видам расходов за </a:t>
            </a:r>
            <a:r>
              <a:rPr lang="ru-RU" sz="27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7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27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658356700"/>
              </p:ext>
            </p:extLst>
          </p:nvPr>
        </p:nvGraphicFramePr>
        <p:xfrm>
          <a:off x="5384800" y="1557338"/>
          <a:ext cx="4248472" cy="42343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1903"/>
                <a:gridCol w="1526569"/>
              </a:tblGrid>
              <a:tr h="204249">
                <a:tc>
                  <a:txBody>
                    <a:bodyPr/>
                    <a:lstStyle/>
                    <a:p>
                      <a:pPr algn="ctr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1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39000">
                          <a:srgbClr val="FFFF99">
                            <a:alpha val="70000"/>
                          </a:srgbClr>
                        </a:gs>
                        <a:gs pos="59000">
                          <a:srgbClr val="99CCFF"/>
                        </a:gs>
                        <a:gs pos="100000">
                          <a:srgbClr val="0099FF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</a:p>
                    <a:p>
                      <a:pPr algn="ctr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lang="ru-RU" sz="11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39000">
                          <a:srgbClr val="FFFF99">
                            <a:alpha val="70000"/>
                          </a:srgbClr>
                        </a:gs>
                        <a:gs pos="59000">
                          <a:srgbClr val="99CCFF"/>
                        </a:gs>
                        <a:gs pos="100000">
                          <a:srgbClr val="0099FF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00477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gradFill>
                      <a:gsLst>
                        <a:gs pos="0">
                          <a:srgbClr val="0099FF"/>
                        </a:gs>
                        <a:gs pos="100000">
                          <a:srgbClr val="FFFFCC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3 907 312,07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0099FF"/>
                        </a:gs>
                        <a:gs pos="100000">
                          <a:srgbClr val="FFFFCC"/>
                        </a:gs>
                      </a:gsLst>
                      <a:lin ang="5400000" scaled="1"/>
                    </a:gradFill>
                  </a:tcPr>
                </a:tc>
              </a:tr>
              <a:tr h="271832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Закупка товаров, работ и услуг для государственных (муниципальных) нужд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22 989 851,91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CC"/>
                    </a:solidFill>
                  </a:tcPr>
                </a:tc>
              </a:tr>
              <a:tr h="271832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обеспечение и иные выплаты населению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886 171,59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03993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Капитальные вложения в объекты государственной (муниципальной) собственности</a:t>
                      </a: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1 502 547,09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121334">
                <a:tc>
                  <a:txBody>
                    <a:bodyPr/>
                    <a:lstStyle/>
                    <a:p>
                      <a:pPr marL="72000" algn="l" fontAlgn="t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расходы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663 698,39</a:t>
                      </a:r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403993">
                <a:tc>
                  <a:txBody>
                    <a:bodyPr/>
                    <a:lstStyle/>
                    <a:p>
                      <a:pPr marL="72000" algn="l" fontAlgn="t"/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271832">
                <a:tc>
                  <a:txBody>
                    <a:bodyPr/>
                    <a:lstStyle/>
                    <a:p>
                      <a:pPr marL="72000" algn="l" fontAlgn="t"/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204249">
                <a:tc>
                  <a:txBody>
                    <a:bodyPr/>
                    <a:lstStyle/>
                    <a:p>
                      <a:pPr marL="72000" algn="l" fontAlgn="t"/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5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solidFill>
                      <a:srgbClr val="FFFFCC"/>
                    </a:solidFill>
                  </a:tcPr>
                </a:tc>
              </a:tr>
              <a:tr h="204249">
                <a:tc>
                  <a:txBody>
                    <a:bodyPr/>
                    <a:lstStyle/>
                    <a:p>
                      <a:pPr marL="0"/>
                      <a:r>
                        <a:rPr lang="ru-RU" sz="115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r>
                        <a:rPr lang="ru-RU" sz="115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расходов</a:t>
                      </a:r>
                      <a:endParaRPr lang="ru-RU" sz="115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FFFFCC"/>
                        </a:gs>
                        <a:gs pos="100000">
                          <a:srgbClr val="0099F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15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29 949 581,05</a:t>
                      </a:r>
                      <a:endParaRPr lang="ru-RU" sz="115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gradFill flip="none" rotWithShape="1">
                      <a:gsLst>
                        <a:gs pos="0">
                          <a:srgbClr val="FFFFCC"/>
                        </a:gs>
                        <a:gs pos="100000">
                          <a:srgbClr val="0099FF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489504" y="6453336"/>
            <a:ext cx="416496" cy="369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0ED169D8-7087-43A7-B8CB-0F2498C036FA}" type="slidenum">
              <a:rPr lang="ru-RU" sz="1800" smtClean="0">
                <a:cs typeface="Times New Roman" pitchFamily="18" charset="0"/>
              </a:rPr>
              <a:pPr/>
              <a:t>21</a:t>
            </a:fld>
            <a:endParaRPr lang="ru-RU" sz="1800" dirty="0"/>
          </a:p>
        </p:txBody>
      </p:sp>
    </p:spTree>
  </p:cSld>
  <p:clrMapOvr>
    <a:masterClrMapping/>
  </p:clrMapOvr>
  <p:transition spd="med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CCFF"/>
            </a:gs>
            <a:gs pos="50000">
              <a:srgbClr val="A3A3E0"/>
            </a:gs>
            <a:gs pos="50000">
              <a:srgbClr val="FFCC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ТАКОЕ МУНИЦИПАЛЬНАЯ ПРОГРАММА?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79" name="Содержимое 3"/>
          <p:cNvSpPr>
            <a:spLocks noGrp="1"/>
          </p:cNvSpPr>
          <p:nvPr>
            <p:ph idx="1"/>
          </p:nvPr>
        </p:nvSpPr>
        <p:spPr>
          <a:xfrm>
            <a:off x="344488" y="1600200"/>
            <a:ext cx="9145587" cy="4525963"/>
          </a:xfrm>
        </p:spPr>
        <p:txBody>
          <a:bodyPr/>
          <a:lstStyle/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b="1" u="sng" dirty="0" smtClean="0">
                <a:latin typeface="Times New Roman" pitchFamily="18" charset="0"/>
                <a:cs typeface="Times New Roman" pitchFamily="18" charset="0"/>
              </a:rPr>
              <a:t>МУНИЦИПАЛЬНАЯ  ПРОГРАММА ПОСЕЛКА ЗОЛОТУХИНО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это 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ресурсам, и обеспечивающих наиболее эффективное достижение целей и решение задач социально-экономического развития муниципального образования.</a:t>
            </a:r>
          </a:p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b="1" i="1" u="sng" dirty="0" smtClean="0">
                <a:latin typeface="Times New Roman" pitchFamily="18" charset="0"/>
                <a:cs typeface="Times New Roman" pitchFamily="18" charset="0"/>
              </a:rPr>
              <a:t>Муниципальная программа поселка Золотухино </a:t>
            </a:r>
            <a:r>
              <a:rPr lang="ru-RU" sz="2300" i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утверждается постановлением Администрации поселка Золотухино.</a:t>
            </a:r>
          </a:p>
          <a:p>
            <a:pPr marL="0" indent="11113">
              <a:spcBef>
                <a:spcPts val="2400"/>
              </a:spcBef>
              <a:buFontTx/>
              <a:buNone/>
            </a:pP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году в муниципальном образовании «поселок Золотухино» осуществлялась реализация 12</a:t>
            </a:r>
            <a:r>
              <a:rPr lang="ru-RU" sz="2300" b="1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муниципальных программ поселка Золотухино.</a:t>
            </a:r>
          </a:p>
          <a:p>
            <a:pPr marL="0" indent="11113">
              <a:spcBef>
                <a:spcPts val="600"/>
              </a:spcBef>
              <a:spcAft>
                <a:spcPts val="1200"/>
              </a:spcAft>
              <a:buFontTx/>
              <a:buNone/>
            </a:pPr>
            <a:r>
              <a:rPr lang="ru-RU" sz="2300" dirty="0" smtClean="0">
                <a:solidFill>
                  <a:srgbClr val="0033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401272" y="6237312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22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Содержимое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2652"/>
              </p:ext>
            </p:extLst>
          </p:nvPr>
        </p:nvGraphicFramePr>
        <p:xfrm>
          <a:off x="4953001" y="60325"/>
          <a:ext cx="4104456" cy="24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16" name="Worksheet" r:id="rId3" imgW="4267236" imgH="2217456" progId="Excel.Sheet.8">
                  <p:embed/>
                </p:oleObj>
              </mc:Choice>
              <mc:Fallback>
                <p:oleObj name="Worksheet" r:id="rId3" imgW="4267236" imgH="2217456" progId="Excel.Sheet.8">
                  <p:embed/>
                  <p:pic>
                    <p:nvPicPr>
                      <p:cNvPr id="0" name="Содержимое 16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1" y="60325"/>
                        <a:ext cx="4104456" cy="24952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2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624"/>
            <a:ext cx="4881563" cy="2231851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«Программная» </a:t>
            </a:r>
            <a:b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расходов </a:t>
            </a:r>
            <a:b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бюджета поселка Золотухино</a:t>
            </a:r>
            <a:b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 </a:t>
            </a: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2019 </a:t>
            </a:r>
            <a:r>
              <a:rPr lang="ru-RU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</a:t>
            </a:r>
          </a:p>
        </p:txBody>
      </p:sp>
      <p:graphicFrame>
        <p:nvGraphicFramePr>
          <p:cNvPr id="402568" name="Group 1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2063808"/>
              </p:ext>
            </p:extLst>
          </p:nvPr>
        </p:nvGraphicFramePr>
        <p:xfrm>
          <a:off x="488950" y="2924945"/>
          <a:ext cx="8928992" cy="3384375"/>
        </p:xfrm>
        <a:graphic>
          <a:graphicData uri="http://schemas.openxmlformats.org/drawingml/2006/table">
            <a:tbl>
              <a:tblPr/>
              <a:tblGrid>
                <a:gridCol w="4978508"/>
                <a:gridCol w="2116994"/>
                <a:gridCol w="1833490"/>
              </a:tblGrid>
              <a:tr h="681129"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 Показатель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FF"/>
                        </a:gs>
                        <a:gs pos="100000">
                          <a:srgbClr val="FFCCFF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ct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</a:rPr>
                        <a:t>сумма, 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FF"/>
                        </a:gs>
                        <a:gs pos="100000">
                          <a:srgbClr val="FFCCFF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расходов, %</a:t>
                      </a:r>
                      <a:endParaRPr lang="ru-RU" sz="13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FF"/>
                        </a:gs>
                        <a:gs pos="100000">
                          <a:srgbClr val="FFCCFF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771823">
                <a:tc>
                  <a:txBody>
                    <a:bodyPr/>
                    <a:lstStyle/>
                    <a:p>
                      <a:pPr marL="406400" marR="0" lvl="0" indent="-40640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бюджета поселка Золотухино, всего: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29 949 581,05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378419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 них:</a:t>
                      </a: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95980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реализацию муниципальных программ поселка Золотухино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24 843 552,86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83,0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  <a:tr h="757024">
                <a:tc>
                  <a:txBody>
                    <a:bodyPr/>
                    <a:lstStyle/>
                    <a:p>
                      <a:pPr marL="0" marR="0" lvl="0" indent="0" algn="l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непрограммную деятельность</a:t>
                      </a:r>
                    </a:p>
                  </a:txBody>
                  <a:tcPr marL="38999" marR="38999" marT="35999" marB="359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5 106 028,19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0" lvl="0" indent="-406400" algn="r" defTabSz="1082675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17,0</a:t>
                      </a:r>
                      <a:endParaRPr kumimoji="0" lang="ru-RU" sz="14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38999" marR="38999" marT="35999" marB="35999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 flipH="1">
            <a:off x="9273480" y="6309320"/>
            <a:ext cx="63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F96E3D8-3064-4C1F-B915-89E44BDF6EB8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23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 advTm="1034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2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24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388938"/>
            <a:ext cx="8915400" cy="884237"/>
          </a:xfrm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Бюджет поселка Золотухино за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2019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 </a:t>
            </a:r>
            <a:b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разрезе муниципальных программ поселка Золотухино</a:t>
            </a:r>
            <a:r>
              <a:rPr 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[1]</a:t>
            </a:r>
            <a:endParaRPr lang="ru-RU" sz="2400" b="1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91255" name="Rectangle 87"/>
          <p:cNvSpPr>
            <a:spLocks noGrp="1" noChangeArrowheads="1"/>
          </p:cNvSpPr>
          <p:nvPr>
            <p:ph type="body" sz="half" idx="1"/>
          </p:nvPr>
        </p:nvSpPr>
        <p:spPr>
          <a:xfrm>
            <a:off x="661988" y="1268760"/>
            <a:ext cx="8915400" cy="93610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dirty="0" smtClean="0">
                <a:latin typeface="Times New Roman" pitchFamily="18" charset="0"/>
              </a:rPr>
              <a:t>Расходы на реализацию муниципальных программ поселка Золотухино –</a:t>
            </a:r>
          </a:p>
          <a:p>
            <a:pPr eaLnBrk="1" hangingPunct="1">
              <a:buFontTx/>
              <a:buNone/>
            </a:pPr>
            <a:r>
              <a:rPr lang="ru-RU" sz="1800" dirty="0" smtClean="0">
                <a:latin typeface="Times New Roman" pitchFamily="18" charset="0"/>
              </a:rPr>
              <a:t>24 843 552,86 рублей, в том числе по направлениям:</a:t>
            </a:r>
            <a:endParaRPr lang="ru-RU" sz="1800" dirty="0" smtClean="0">
              <a:latin typeface="Times New Roman" pitchFamily="18" charset="0"/>
            </a:endParaRPr>
          </a:p>
        </p:txBody>
      </p:sp>
      <p:graphicFrame>
        <p:nvGraphicFramePr>
          <p:cNvPr id="391291" name="Group 12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565998"/>
              </p:ext>
            </p:extLst>
          </p:nvPr>
        </p:nvGraphicFramePr>
        <p:xfrm>
          <a:off x="560388" y="2060848"/>
          <a:ext cx="8915400" cy="4048188"/>
        </p:xfrm>
        <a:graphic>
          <a:graphicData uri="http://schemas.openxmlformats.org/drawingml/2006/table">
            <a:tbl>
              <a:tblPr/>
              <a:tblGrid>
                <a:gridCol w="7188386"/>
                <a:gridCol w="1727014"/>
              </a:tblGrid>
              <a:tr h="60860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муниципальной программы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32949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33"/>
                    </a:solidFill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01. Развитие культуры в муниципальном образовании «поселок Золотухино»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152 705,0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02. Социальная поддержка граждан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435 873,09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04.</a:t>
                      </a:r>
                      <a:r>
                        <a:rPr lang="ru-RU" sz="1400" b="0" dirty="0" smtClean="0"/>
                        <a:t> *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Управление муниципальным имуществом и земельными ресурсами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1 350 855,50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696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05. Энергосбережение и повышение энергетической эффективности в муниципальном образовании «поселок Золотухино»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99 352,50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554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07. Обеспечение доступным и комфортным жильем и коммунальными услугами граждан в муниципальном образовании «поселок Золотухино»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13 095 834,20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8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08. Повышение эффективности работы с молодежью, организация отдыха детей и молодежи, развитие физической культуры и спорта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37 839,00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13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09. Развитие муниципальной службы в администрации поселка Золотухино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6 300,00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39" name="Rectangle 115"/>
          <p:cNvSpPr>
            <a:spLocks noChangeArrowheads="1"/>
          </p:cNvSpPr>
          <p:nvPr/>
        </p:nvSpPr>
        <p:spPr bwMode="auto">
          <a:xfrm>
            <a:off x="488950" y="6453188"/>
            <a:ext cx="9115425" cy="265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3636" tIns="46818" rIns="93636" bIns="46818" anchor="ctr">
            <a:spAutoFit/>
          </a:bodyPr>
          <a:lstStyle/>
          <a:p>
            <a:pPr algn="l" defTabSz="935038"/>
            <a:r>
              <a:rPr lang="ru-RU" sz="1100" b="0" dirty="0"/>
              <a:t>* нумерация государственных программ Курской области указана в соответствии с присвоенными им кодами для отражения в областном бюджете</a:t>
            </a:r>
            <a:r>
              <a:rPr lang="ru-RU" sz="1100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9273480" y="6309320"/>
            <a:ext cx="63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F96E3D8-3064-4C1F-B915-89E44BDF6EB8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24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105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1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9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0" grpId="0"/>
      <p:bldP spid="3912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8163" y="388938"/>
            <a:ext cx="8915400" cy="884237"/>
          </a:xfrm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Бюджет поселка Золотухино за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2019 </a:t>
            </a: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год </a:t>
            </a:r>
            <a:b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 разрезе муниципальных программ поселка Золотухино </a:t>
            </a:r>
            <a:r>
              <a:rPr 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[2]</a:t>
            </a:r>
            <a:endParaRPr lang="ru-RU" sz="2400" b="1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61988" y="1916113"/>
            <a:ext cx="8915400" cy="144462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1800" dirty="0">
              <a:latin typeface="Times New Roman" pitchFamily="18" charset="0"/>
            </a:endParaRPr>
          </a:p>
        </p:txBody>
      </p:sp>
      <p:graphicFrame>
        <p:nvGraphicFramePr>
          <p:cNvPr id="396383" name="Group 9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83424185"/>
              </p:ext>
            </p:extLst>
          </p:nvPr>
        </p:nvGraphicFramePr>
        <p:xfrm>
          <a:off x="560388" y="1916113"/>
          <a:ext cx="8915400" cy="2629275"/>
        </p:xfrm>
        <a:graphic>
          <a:graphicData uri="http://schemas.openxmlformats.org/drawingml/2006/table">
            <a:tbl>
              <a:tblPr/>
              <a:tblGrid>
                <a:gridCol w="7188386"/>
                <a:gridCol w="1727014"/>
              </a:tblGrid>
              <a:tr h="444246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муниципальной программы</a:t>
                      </a:r>
                    </a:p>
                  </a:txBody>
                  <a:tcPr marL="97498" marR="97498" marT="46799" marB="4679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Сумма, </a:t>
                      </a: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3300"/>
                        </a:gs>
                        <a:gs pos="10000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373833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 Развитие сети автомобильных дорог и безопасности дорожного движения в муниципальном образовании «поселок Золотухино»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6 402 108,70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731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 Профилактика преступлений и иных правонарушений в поселке Золотухино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71 003,0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93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 Защита населения и территории от чрезвычайных ситуаций, обеспечение пожарной безопасности и безопасности людей на водных объектах</a:t>
                      </a:r>
                    </a:p>
                  </a:txBody>
                  <a:tcPr marL="99058" marR="99058" marT="45719" marB="4571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56 788,87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593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Формирование современной городской среды в поселке Золотухино</a:t>
                      </a:r>
                    </a:p>
                  </a:txBody>
                  <a:tcPr marL="97498" marR="97498" marT="53999" marB="539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3 134 893,00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53999" marB="53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30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53999" marB="539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53999" marB="539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 flipH="1">
            <a:off x="9273480" y="6453336"/>
            <a:ext cx="63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7F96E3D8-3064-4C1F-B915-89E44BDF6EB8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25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04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62174"/>
              </p:ext>
            </p:extLst>
          </p:nvPr>
        </p:nvGraphicFramePr>
        <p:xfrm>
          <a:off x="143797" y="935852"/>
          <a:ext cx="9553203" cy="53700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0555"/>
                <a:gridCol w="5202648"/>
              </a:tblGrid>
              <a:tr h="1155192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700" b="1" i="1" dirty="0" smtClean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Когда</a:t>
                      </a:r>
                      <a:r>
                        <a:rPr lang="ru-RU" sz="1700" b="1" i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700" b="1" i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проводятся публичные слушания?</a:t>
                      </a:r>
                      <a:endParaRPr lang="ru-RU" sz="17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При рассмотрении проекта решения о бюджете на очередной финансовый год и на плановый период;</a:t>
                      </a:r>
                      <a:endParaRPr lang="ru-RU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При рассмотрении проекта решения об исполнении бюджета поселка Золотухино за отчетный период</a:t>
                      </a:r>
                      <a:endParaRPr lang="ru-RU" sz="1400" b="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0425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1" u="none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u="none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Как информируются граждане о проведении публичных слушаний?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Извещение о проведении публичных слушаний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размещается на официальном сайте Администрации поселка Золотухино в сети "Интернет»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8098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Кто может принять участие в публичных слушаниях?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Публичные слушания носят открытый характер. Принять участие может любой желающий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3499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i="1" dirty="0" smtClean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Результат публичных слушаний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Оформляется итоговый документ публичных слушаний с учетом высказанных экспертами рекомендаций и предложений. Итоговый документ направляется в администрацию поселка Золотухино, размещается на официальном сайте Администрации поселка Золотухино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0124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i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Где можно получить дополнительную информацию о публичных слушаниях?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Администрация поселка Золотухино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83664" marR="83664" marT="38614" marB="38614">
                    <a:gradFill flip="none" rotWithShape="1">
                      <a:gsLst>
                        <a:gs pos="0">
                          <a:srgbClr val="A1F668">
                            <a:alpha val="0"/>
                          </a:srgb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0"/>
            <a:ext cx="9762204" cy="1035793"/>
          </a:xfrm>
          <a:prstGeom prst="rect">
            <a:avLst/>
          </a:prstGeom>
        </p:spPr>
        <p:txBody>
          <a:bodyPr lIns="80897" tIns="40448" rIns="80897" bIns="40448">
            <a:spAutoFit/>
          </a:bodyPr>
          <a:lstStyle/>
          <a:p>
            <a:pPr>
              <a:defRPr/>
            </a:pPr>
            <a:r>
              <a:rPr lang="ru-RU" sz="31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УЧАСТИЕ ГРАЖДАН В ОБСУЖДЕНИИ ПРОЕКТА </a:t>
            </a:r>
            <a:r>
              <a:rPr lang="ru-RU" sz="31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Решения об исполнении бюджета поселка </a:t>
            </a:r>
            <a:endParaRPr lang="ru-RU" sz="3100" i="1" dirty="0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45488" y="6497960"/>
            <a:ext cx="560512" cy="36004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26</a:t>
            </a:fld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500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75000"/>
              </a:schemeClr>
            </a:gs>
            <a:gs pos="50000">
              <a:srgbClr val="FEF0F7"/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42950" y="260350"/>
            <a:ext cx="8420100" cy="6337300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b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2099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72480" y="116632"/>
            <a:ext cx="9361040" cy="6480720"/>
          </a:xfrm>
          <a:gradFill>
            <a:gsLst>
              <a:gs pos="0">
                <a:schemeClr val="bg2">
                  <a:lumMod val="75000"/>
                </a:schemeClr>
              </a:gs>
              <a:gs pos="50000">
                <a:srgbClr val="FEF0F7"/>
              </a:gs>
              <a:gs pos="100000">
                <a:schemeClr val="bg2">
                  <a:lumMod val="90000"/>
                </a:schemeClr>
              </a:gs>
            </a:gsLst>
            <a:lin ang="5400000" scaled="0"/>
          </a:gra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«Бюджет для граждан» в доступной для широкого круга пользователей форме раскрывает информацию об исполнении бюджета поселка Золотухино за отчетный период.</a:t>
            </a:r>
          </a:p>
          <a:p>
            <a:pPr eaLnBrk="1" hangingPunct="1">
              <a:lnSpc>
                <a:spcPct val="90000"/>
              </a:lnSpc>
            </a:pPr>
            <a:endParaRPr lang="ru-RU" sz="15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Координаторы проекта:</a:t>
            </a: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ru-RU" sz="1900" b="1" u="sng" dirty="0" smtClean="0">
                <a:latin typeface="Times New Roman" pitchFamily="18" charset="0"/>
              </a:rPr>
              <a:t>В.В. Панькова – </a:t>
            </a:r>
            <a:r>
              <a:rPr lang="ru-RU" sz="1900" dirty="0" smtClean="0">
                <a:latin typeface="Times New Roman" pitchFamily="18" charset="0"/>
              </a:rPr>
              <a:t>заместитель главы поселка Золотухино</a:t>
            </a:r>
          </a:p>
          <a:p>
            <a:pPr algn="l" eaLnBrk="1" hangingPunct="1">
              <a:lnSpc>
                <a:spcPct val="90000"/>
              </a:lnSpc>
            </a:pPr>
            <a:endParaRPr lang="ru-RU" sz="800" dirty="0" smtClean="0">
              <a:latin typeface="Times New Roman" pitchFamily="18" charset="0"/>
            </a:endParaRPr>
          </a:p>
          <a:p>
            <a:pPr algn="l" eaLnBrk="1" hangingPunct="1">
              <a:lnSpc>
                <a:spcPct val="90000"/>
              </a:lnSpc>
            </a:pPr>
            <a:endParaRPr lang="ru-RU" sz="8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800" b="1" dirty="0">
                <a:latin typeface="Times New Roman" pitchFamily="18" charset="0"/>
              </a:rPr>
              <a:t>Информация подготовлена:</a:t>
            </a: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dirty="0" smtClean="0">
                <a:latin typeface="Times New Roman" pitchFamily="18" charset="0"/>
              </a:rPr>
              <a:t>Администрацией поселка Золотухино</a:t>
            </a:r>
          </a:p>
          <a:p>
            <a:pPr eaLnBrk="1" hangingPunct="1">
              <a:lnSpc>
                <a:spcPct val="90000"/>
              </a:lnSpc>
            </a:pPr>
            <a:endParaRPr lang="ru-RU" sz="1900" b="1" i="1" u="sng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b="1" i="1" u="sng" dirty="0" smtClean="0">
                <a:solidFill>
                  <a:srgbClr val="FF0000"/>
                </a:solidFill>
                <a:latin typeface="Times New Roman" pitchFamily="18" charset="0"/>
              </a:rPr>
              <a:t>Информация размещена на сайте: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золотухино.рф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500" b="1" i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01472" y="6309320"/>
            <a:ext cx="576064" cy="36004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27</a:t>
            </a:fld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75000"/>
              </a:schemeClr>
            </a:gs>
            <a:gs pos="50000">
              <a:srgbClr val="FEF0F7"/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42950" y="260350"/>
            <a:ext cx="8420100" cy="6337300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b="1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32099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72480" y="116632"/>
            <a:ext cx="9361040" cy="6480720"/>
          </a:xfrm>
          <a:gradFill>
            <a:gsLst>
              <a:gs pos="0">
                <a:schemeClr val="bg2">
                  <a:lumMod val="75000"/>
                </a:schemeClr>
              </a:gs>
              <a:gs pos="50000">
                <a:srgbClr val="FEF0F7"/>
              </a:gs>
              <a:gs pos="100000">
                <a:schemeClr val="bg2">
                  <a:lumMod val="90000"/>
                </a:schemeClr>
              </a:gs>
            </a:gsLst>
            <a:lin ang="5400000" scaled="0"/>
          </a:gra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itchFamily="18" charset="0"/>
              </a:rPr>
              <a:t>КОНТАКТНАЯ ИНФОРМАЦИЯ ДЛЯ ВЗАИМОДЕЙСТВИЯ С ГРАЖДАНАМИ:</a:t>
            </a:r>
          </a:p>
          <a:p>
            <a:pPr eaLnBrk="1" hangingPunct="1">
              <a:lnSpc>
                <a:spcPct val="90000"/>
              </a:lnSpc>
            </a:pPr>
            <a:endParaRPr lang="ru-RU" sz="1500" dirty="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306020, Курская обл.,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Золотухинский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р-н, п. Золотухино, </a:t>
            </a: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Орджоникидзе, д.3; </a:t>
            </a:r>
          </a:p>
          <a:p>
            <a:pPr algn="l" eaLnBrk="1" hangingPunct="1">
              <a:lnSpc>
                <a:spcPct val="90000"/>
              </a:lnSpc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поселка Золотухино;</a:t>
            </a: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Тел.: (847151) 2-15-80; (847151) 2-13-71;</a:t>
            </a: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Тел, факс: (847151) 2-11-06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zolotuhino46@mail.ru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500" b="1" i="1" u="sng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201472" y="6309320"/>
            <a:ext cx="576064" cy="360040"/>
          </a:xfrm>
        </p:spPr>
        <p:txBody>
          <a:bodyPr/>
          <a:lstStyle/>
          <a:p>
            <a:pPr>
              <a:defRPr/>
            </a:pPr>
            <a:fld id="{B6A47197-CCCC-47B4-B961-941C5EBDC238}" type="slidenum">
              <a:rPr lang="ru-RU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28</a:t>
            </a:fld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651148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>
          <a:gsLst>
            <a:gs pos="0">
              <a:srgbClr val="66CCFF"/>
            </a:gs>
            <a:gs pos="50000">
              <a:srgbClr val="A3A3E0"/>
            </a:gs>
            <a:gs pos="50000">
              <a:srgbClr val="FFCCCC"/>
            </a:gs>
            <a:gs pos="100000">
              <a:srgbClr val="99FF33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249144" cy="1628800"/>
          </a:xfrm>
        </p:spPr>
        <p:txBody>
          <a:bodyPr anchor="t"/>
          <a:lstStyle/>
          <a:p>
            <a:pPr defTabSz="936382" eaLnBrk="1" hangingPunct="1">
              <a:defRPr/>
            </a:pPr>
            <a: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ЧТО ТАКОЕ</a:t>
            </a:r>
            <a:b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  <a:t>БЮДЖЕТ?</a:t>
            </a:r>
            <a:br>
              <a:rPr lang="ru-RU" sz="5400" b="1" i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</a:rPr>
            </a:br>
            <a:endParaRPr lang="ru-RU" sz="5400" b="1" i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</a:endParaRP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72816"/>
            <a:ext cx="9777536" cy="508518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900" b="1" u="sng" dirty="0" smtClean="0">
                <a:solidFill>
                  <a:srgbClr val="003366"/>
                </a:solidFill>
                <a:latin typeface="Times New Roman" pitchFamily="18" charset="0"/>
              </a:rPr>
              <a:t>БЮДЖЕТ</a:t>
            </a:r>
            <a:r>
              <a:rPr lang="ru-RU" sz="1900" b="1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–</a:t>
            </a:r>
            <a:r>
              <a:rPr lang="ru-RU" sz="1900" b="1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самоуправления, или проще говоря – это план доходов и расходов на определенный период.</a:t>
            </a: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b="1" u="sng" dirty="0" smtClean="0">
                <a:solidFill>
                  <a:srgbClr val="003366"/>
                </a:solidFill>
                <a:latin typeface="Times New Roman" pitchFamily="18" charset="0"/>
              </a:rPr>
              <a:t>ДОХОДЫ БЮДЖЕТА</a:t>
            </a:r>
            <a:r>
              <a:rPr lang="ru-RU" sz="1900" u="sng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– поступающие в бюджет денежные средства (налоги юридических и физических лиц, штрафы, административные платежи и сборы, финансовая помощь).</a:t>
            </a:r>
          </a:p>
          <a:p>
            <a:pPr eaLnBrk="1" hangingPunct="1">
              <a:lnSpc>
                <a:spcPct val="90000"/>
              </a:lnSpc>
            </a:pPr>
            <a:endParaRPr lang="ru-RU" sz="19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1900" b="1" u="sng" dirty="0" smtClean="0">
                <a:solidFill>
                  <a:srgbClr val="003366"/>
                </a:solidFill>
                <a:latin typeface="Times New Roman" pitchFamily="18" charset="0"/>
              </a:rPr>
              <a:t>РАСХОДЫ БЮДЖЕТА</a:t>
            </a:r>
            <a:r>
              <a:rPr lang="ru-RU" sz="1900" u="sng" dirty="0" smtClean="0">
                <a:solidFill>
                  <a:srgbClr val="003366"/>
                </a:solidFill>
                <a:latin typeface="Times New Roman" pitchFamily="18" charset="0"/>
              </a:rPr>
              <a:t> </a:t>
            </a:r>
            <a:r>
              <a:rPr lang="ru-RU" sz="1900" dirty="0" smtClean="0">
                <a:solidFill>
                  <a:srgbClr val="003366"/>
                </a:solidFill>
                <a:latin typeface="Times New Roman" pitchFamily="18" charset="0"/>
              </a:rPr>
              <a:t>– выплачиваемые из бюджета денежные средства (социальные выплаты населению, содержание государственных учреждений (образование, здравоохранение и другие), капитальное строительство и другие)   </a:t>
            </a:r>
          </a:p>
        </p:txBody>
      </p:sp>
      <p:grpSp>
        <p:nvGrpSpPr>
          <p:cNvPr id="20484" name="Group 8"/>
          <p:cNvGrpSpPr>
            <a:grpSpLocks/>
          </p:cNvGrpSpPr>
          <p:nvPr/>
        </p:nvGrpSpPr>
        <p:grpSpPr bwMode="auto">
          <a:xfrm>
            <a:off x="416496" y="2636912"/>
            <a:ext cx="6696744" cy="1800225"/>
            <a:chOff x="2034" y="6987"/>
            <a:chExt cx="10080" cy="3420"/>
          </a:xfrm>
        </p:grpSpPr>
        <p:sp>
          <p:nvSpPr>
            <p:cNvPr id="260105" name="Oval 9"/>
            <p:cNvSpPr>
              <a:spLocks noChangeArrowheads="1"/>
            </p:cNvSpPr>
            <p:nvPr/>
          </p:nvSpPr>
          <p:spPr bwMode="auto">
            <a:xfrm>
              <a:off x="5338" y="6987"/>
              <a:ext cx="3420" cy="3420"/>
            </a:xfrm>
            <a:prstGeom prst="ellipse">
              <a:avLst/>
            </a:prstGeom>
            <a:gradFill rotWithShape="1">
              <a:gsLst>
                <a:gs pos="0">
                  <a:srgbClr val="CC0000">
                    <a:gamma/>
                    <a:shade val="46275"/>
                    <a:invGamma/>
                  </a:srgbClr>
                </a:gs>
                <a:gs pos="50000">
                  <a:srgbClr val="CC0000">
                    <a:alpha val="64999"/>
                  </a:srgbClr>
                </a:gs>
                <a:gs pos="100000">
                  <a:srgbClr val="CC00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lIns="108265" tIns="54132" rIns="108265" bIns="54132"/>
            <a:lstStyle/>
            <a:p>
              <a:pPr defTabSz="936382">
                <a:defRPr/>
              </a:pPr>
              <a:endParaRPr lang="ru-RU" sz="12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endParaRPr lang="ru-RU" sz="15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r>
                <a:rPr lang="ru-RU" sz="2000" i="1" dirty="0">
                  <a:solidFill>
                    <a:srgbClr val="000000"/>
                  </a:solidFill>
                </a:rPr>
                <a:t>БЮДЖЕТ</a:t>
              </a:r>
              <a:endParaRPr lang="ru-RU" sz="2000" dirty="0"/>
            </a:p>
          </p:txBody>
        </p:sp>
        <p:sp>
          <p:nvSpPr>
            <p:cNvPr id="260106" name="AutoShape 10"/>
            <p:cNvSpPr>
              <a:spLocks noChangeArrowheads="1"/>
            </p:cNvSpPr>
            <p:nvPr/>
          </p:nvSpPr>
          <p:spPr bwMode="auto">
            <a:xfrm>
              <a:off x="2034" y="7641"/>
              <a:ext cx="3240" cy="1980"/>
            </a:xfrm>
            <a:prstGeom prst="notchedRightArrow">
              <a:avLst>
                <a:gd name="adj1" fmla="val 50000"/>
                <a:gd name="adj2" fmla="val 40909"/>
              </a:avLst>
            </a:prstGeom>
            <a:solidFill>
              <a:srgbClr val="00B05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08265" tIns="54132" rIns="108265" bIns="54132"/>
            <a:lstStyle/>
            <a:p>
              <a:pPr algn="l" defTabSz="936382">
                <a:defRPr/>
              </a:pPr>
              <a:endParaRPr lang="ru-RU" sz="8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r>
                <a:rPr lang="ru-RU" sz="1200" b="0" dirty="0">
                  <a:solidFill>
                    <a:srgbClr val="000000"/>
                  </a:solidFill>
                </a:rPr>
                <a:t> </a:t>
              </a:r>
              <a:r>
                <a:rPr lang="ru-RU" sz="1500" i="1" dirty="0">
                  <a:solidFill>
                    <a:srgbClr val="000000"/>
                  </a:solidFill>
                </a:rPr>
                <a:t>ДОХОДЫ</a:t>
              </a:r>
              <a:endParaRPr lang="ru-RU" sz="1500" dirty="0"/>
            </a:p>
          </p:txBody>
        </p:sp>
        <p:sp>
          <p:nvSpPr>
            <p:cNvPr id="260107" name="AutoShape 11"/>
            <p:cNvSpPr>
              <a:spLocks noChangeArrowheads="1"/>
            </p:cNvSpPr>
            <p:nvPr/>
          </p:nvSpPr>
          <p:spPr bwMode="auto">
            <a:xfrm>
              <a:off x="8874" y="7641"/>
              <a:ext cx="3240" cy="1980"/>
            </a:xfrm>
            <a:prstGeom prst="notchedRightArrow">
              <a:avLst>
                <a:gd name="adj1" fmla="val 50000"/>
                <a:gd name="adj2" fmla="val 40909"/>
              </a:avLst>
            </a:prstGeom>
            <a:gradFill rotWithShape="1">
              <a:gsLst>
                <a:gs pos="0">
                  <a:srgbClr val="3366FF">
                    <a:gamma/>
                    <a:shade val="46275"/>
                    <a:invGamma/>
                  </a:srgbClr>
                </a:gs>
                <a:gs pos="50000">
                  <a:srgbClr val="3366FF">
                    <a:alpha val="67000"/>
                  </a:srgbClr>
                </a:gs>
                <a:gs pos="100000">
                  <a:srgbClr val="3366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08265" tIns="54132" rIns="108265" bIns="54132"/>
            <a:lstStyle/>
            <a:p>
              <a:pPr algn="l" defTabSz="936382">
                <a:defRPr/>
              </a:pPr>
              <a:endParaRPr lang="ru-RU" sz="800" b="0" dirty="0">
                <a:solidFill>
                  <a:srgbClr val="000000"/>
                </a:solidFill>
              </a:endParaRPr>
            </a:p>
            <a:p>
              <a:pPr defTabSz="936382">
                <a:defRPr/>
              </a:pPr>
              <a:r>
                <a:rPr lang="ru-RU" sz="1200" b="0" dirty="0">
                  <a:solidFill>
                    <a:srgbClr val="000000"/>
                  </a:solidFill>
                </a:rPr>
                <a:t> </a:t>
              </a:r>
              <a:r>
                <a:rPr lang="ru-RU" sz="1500" i="1" dirty="0">
                  <a:solidFill>
                    <a:srgbClr val="000000"/>
                  </a:solidFill>
                </a:rPr>
                <a:t>РАСХОДЫ</a:t>
              </a:r>
              <a:endParaRPr lang="ru-RU" sz="1500" dirty="0"/>
            </a:p>
          </p:txBody>
        </p:sp>
      </p:grp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473280" y="6237312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81" name="Picture 1" descr="F:\Obmen\Безуглова\Инна НОВЫЕ\75b44b0e9c2e5d305fa323c6c51d3476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7256" y="116632"/>
            <a:ext cx="2648744" cy="1440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882" name="Picture 2" descr="F:\Obmen\Безуглова\Инна НОВЫЕ\about_budge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5248" y="2708920"/>
            <a:ext cx="272075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Tm="65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0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/>
      <p:bldP spid="2600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rgbClr val="E7F3F4"/>
            </a:gs>
            <a:gs pos="50000">
              <a:schemeClr val="bg2">
                <a:lumMod val="9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00472" y="260648"/>
            <a:ext cx="7144344" cy="1143000"/>
          </a:xfrm>
        </p:spPr>
        <p:txBody>
          <a:bodyPr/>
          <a:lstStyle/>
          <a:p>
            <a:pPr defTabSz="936382" eaLnBrk="1" hangingPunct="1">
              <a:defRPr/>
            </a:pPr>
            <a:r>
              <a:rPr lang="ru-RU" sz="3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ОСНОВНЫЕ ХАРАКТЕРИСТИКИ БЮДЖЕТА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1600200"/>
            <a:ext cx="9210228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</a:rPr>
              <a:t>ДОХОДЫ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–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РАСХОДЫ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=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ДЕФИЦИТ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(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</a:rPr>
              <a:t>ПРОФИЦИТ)</a:t>
            </a:r>
          </a:p>
          <a:p>
            <a:pPr eaLnBrk="1" hangingPunct="1">
              <a:buFontTx/>
              <a:buNone/>
            </a:pPr>
            <a:endParaRPr lang="ru-RU" sz="2800" b="1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</a:rPr>
              <a:t>ДЕФИЦИТ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расходов над доходами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источниках покрытия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дефицита – использовать остатки, взять в долг)</a:t>
            </a:r>
          </a:p>
          <a:p>
            <a:pPr eaLnBrk="1" hangingPunct="1">
              <a:buFontTx/>
              <a:buNone/>
            </a:pPr>
            <a:endParaRPr lang="ru-RU" sz="2500" dirty="0" smtClean="0">
              <a:solidFill>
                <a:srgbClr val="003366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sz="2800" b="1" u="sng" dirty="0" smtClean="0">
                <a:solidFill>
                  <a:srgbClr val="7030A0"/>
                </a:solidFill>
                <a:latin typeface="Times New Roman" pitchFamily="18" charset="0"/>
              </a:rPr>
              <a:t>ПРОФИЦИТ</a:t>
            </a:r>
            <a:r>
              <a:rPr lang="ru-RU" sz="2800" b="1" dirty="0" smtClean="0">
                <a:solidFill>
                  <a:srgbClr val="003366"/>
                </a:solidFill>
                <a:latin typeface="Times New Roman" pitchFamily="18" charset="0"/>
              </a:rPr>
              <a:t> – </a:t>
            </a:r>
            <a:r>
              <a:rPr lang="ru-RU" sz="2800" dirty="0" smtClean="0">
                <a:solidFill>
                  <a:srgbClr val="003366"/>
                </a:solidFill>
                <a:latin typeface="Times New Roman" pitchFamily="18" charset="0"/>
              </a:rPr>
              <a:t>превышение доходов над расходами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(принимается решение об использовании доходов – </a:t>
            </a:r>
          </a:p>
          <a:p>
            <a:pPr eaLnBrk="1" hangingPunct="1">
              <a:buFontTx/>
              <a:buNone/>
            </a:pPr>
            <a:r>
              <a:rPr lang="ru-RU" sz="2500" dirty="0" smtClean="0">
                <a:solidFill>
                  <a:srgbClr val="003366"/>
                </a:solidFill>
                <a:latin typeface="Times New Roman" pitchFamily="18" charset="0"/>
              </a:rPr>
              <a:t>накапливать резервы, остатки, погашать долг)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473280" y="6237312"/>
            <a:ext cx="2311400" cy="476250"/>
          </a:xfrm>
        </p:spPr>
        <p:txBody>
          <a:bodyPr/>
          <a:lstStyle/>
          <a:p>
            <a:pPr>
              <a:defRPr/>
            </a:pPr>
            <a:fld id="{93878114-3E4F-4B37-B083-D1F4FD2A7410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4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Obmen\Безуглова\Инна\img_h8a8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7256" y="116632"/>
            <a:ext cx="2448272" cy="158417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9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9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62" grpId="0"/>
      <p:bldP spid="3993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2656"/>
            <a:ext cx="9906000" cy="1440583"/>
          </a:xfrm>
          <a:solidFill>
            <a:srgbClr val="FFFF00"/>
          </a:solidFill>
        </p:spPr>
        <p:txBody>
          <a:bodyPr/>
          <a:lstStyle/>
          <a:p>
            <a:pPr defTabSz="936382" eaLnBrk="1" hangingPunct="1">
              <a:lnSpc>
                <a:spcPct val="85000"/>
              </a:lnSpc>
              <a:defRPr/>
            </a:pP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Основные характеристики </a:t>
            </a:r>
            <a:b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бюджета поселка Золотухино за </a:t>
            </a: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2019 </a:t>
            </a:r>
            <a:r>
              <a:rPr lang="ru-RU" sz="3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год </a:t>
            </a:r>
            <a: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7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0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-61913" y="4772025"/>
            <a:ext cx="188913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3636" tIns="46818" rIns="93636" bIns="46818" anchor="ctr">
            <a:spAutoFit/>
          </a:bodyPr>
          <a:lstStyle/>
          <a:p>
            <a:pPr algn="l" defTabSz="935038"/>
            <a:endParaRPr lang="ru-RU" sz="1900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275736" name="Group 28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280135"/>
              </p:ext>
            </p:extLst>
          </p:nvPr>
        </p:nvGraphicFramePr>
        <p:xfrm>
          <a:off x="200025" y="1844823"/>
          <a:ext cx="9505058" cy="492014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600403"/>
                <a:gridCol w="5904655"/>
              </a:tblGrid>
              <a:tr h="91057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Бюджет поселка Золотухино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10617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Доходы – всего </a:t>
                      </a:r>
                    </a:p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(без внутренних оборотов),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28 282 870,18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38339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41534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14 886 221,18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41534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13 396 649,00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10617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Расходы – всего </a:t>
                      </a:r>
                    </a:p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(без внутренних оборотов),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29 949 581,05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  <a:tr h="447298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Профицит, </a:t>
                      </a: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- 1 666 710,87</a:t>
                      </a:r>
                      <a:endParaRPr kumimoji="0" lang="ru-RU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9058" marR="99058" marT="45719" marB="45719" anchor="ctr" horzOverflow="overflow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594600" y="6525344"/>
            <a:ext cx="2311400" cy="332656"/>
          </a:xfrm>
        </p:spPr>
        <p:txBody>
          <a:bodyPr/>
          <a:lstStyle/>
          <a:p>
            <a:pPr>
              <a:defRPr/>
            </a:pPr>
            <a:fld id="{81CFD71F-D48A-4708-A4C2-C473B4D8E086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5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1562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35000">
              <a:schemeClr val="bg2">
                <a:lumMod val="90000"/>
              </a:schemeClr>
            </a:gs>
            <a:gs pos="100000">
              <a:srgbClr val="CCCC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:\Obmen\Митрохина (Дородных)\Митрохина А.И\ОТЧЕТЫ\БЮДЖЕТ ДЛЯ ГРАЖДАН\разное\картинки\использованные\81a709653a20b3944532620b1242f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472" y="4653136"/>
            <a:ext cx="3600400" cy="2016224"/>
          </a:xfrm>
          <a:prstGeom prst="rect">
            <a:avLst/>
          </a:prstGeom>
          <a:noFill/>
        </p:spPr>
      </p:pic>
      <p:pic>
        <p:nvPicPr>
          <p:cNvPr id="54273" name="Picture 1" descr="C:\Documents and Settings\Bezuglova_I\Рабочий стол\Картинка\160822_17_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4488" y="908720"/>
            <a:ext cx="3528392" cy="1944215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1234047"/>
              </p:ext>
            </p:extLst>
          </p:nvPr>
        </p:nvGraphicFramePr>
        <p:xfrm>
          <a:off x="3080792" y="908720"/>
          <a:ext cx="6192688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4488" y="188640"/>
            <a:ext cx="9145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CC0000"/>
                </a:solidFill>
              </a:rPr>
              <a:t>Доходы бюджета поселка Золотухино</a:t>
            </a:r>
            <a:endParaRPr lang="ru-RU" sz="4000" dirty="0"/>
          </a:p>
        </p:txBody>
      </p:sp>
      <p:pic>
        <p:nvPicPr>
          <p:cNvPr id="7" name="Рисунок 10" descr="91123380_pensii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6536" y="2924944"/>
            <a:ext cx="273630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594600" y="6381750"/>
            <a:ext cx="2311400" cy="476250"/>
          </a:xfrm>
        </p:spPr>
        <p:txBody>
          <a:bodyPr/>
          <a:lstStyle/>
          <a:p>
            <a:pPr>
              <a:defRPr/>
            </a:pPr>
            <a:fld id="{EB0AF867-467A-4A3A-A2FF-93D6BC7F3A65}" type="slidenum">
              <a:rPr lang="ru-RU" sz="18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6</a:t>
            </a:fld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3798" y="327146"/>
            <a:ext cx="9345706" cy="653582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 anchor="t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ПОСТУПИВШИХ ДОХОДАХ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 БЮДЖЕТ ПОСЕЛКА ЗОЛОТУХИНО В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[1]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12606623"/>
              </p:ext>
            </p:extLst>
          </p:nvPr>
        </p:nvGraphicFramePr>
        <p:xfrm>
          <a:off x="274522" y="1056523"/>
          <a:ext cx="9214982" cy="5338345"/>
        </p:xfrm>
        <a:graphic>
          <a:graphicData uri="http://schemas.openxmlformats.org/drawingml/2006/table">
            <a:tbl>
              <a:tblPr/>
              <a:tblGrid>
                <a:gridCol w="4678478"/>
                <a:gridCol w="1800200"/>
                <a:gridCol w="1656184"/>
                <a:gridCol w="1080120"/>
              </a:tblGrid>
              <a:tr h="289752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243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Предусмотрено на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2019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Исполнено за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2019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доходов, %</a:t>
                      </a:r>
                      <a:endParaRPr lang="ru-RU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281346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28 275 525,00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28 282 870,18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100,0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19041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том числе:</a:t>
                      </a: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Налоговые и неналоговые доходы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14 878 876,00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14 886 221,18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52,6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прибыль, доходы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6 632 093,00 </a:t>
                      </a:r>
                      <a:endParaRPr kumimoji="0" lang="ru-RU" sz="11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6 638 891,91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23,5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товары (работы, услуги) реализуемые на территории РФ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895 438,00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895 403,50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совокупный доход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40 276,00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40 275,37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3 258 690,00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3 261 270,76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11,5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49469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3 471 273,00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3 471 035,46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01525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442 605,00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442 604,91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79 500,00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79 457,99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58 951,00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57 251,00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13 396 649,00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13 396 649,00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47,4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 том числе: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7378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Безвозмездные поступления от других бюджетов бюджетной системы Российской Федерации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13 396 649,00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13 396 649,00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47,4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257809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+mn-cs"/>
                        </a:rPr>
                        <a:t>из них:</a:t>
                      </a: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9489504" y="6525345"/>
            <a:ext cx="416496" cy="332656"/>
          </a:xfrm>
        </p:spPr>
        <p:txBody>
          <a:bodyPr/>
          <a:lstStyle/>
          <a:p>
            <a:pPr>
              <a:defRPr/>
            </a:pPr>
            <a:fld id="{EB0AF867-467A-4A3A-A2FF-93D6BC7F3A65}" type="slidenum">
              <a:rPr lang="ru-RU" sz="16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7</a:t>
            </a:fld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327146"/>
            <a:ext cx="9217024" cy="653582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 anchor="t"/>
          <a:lstStyle/>
          <a:p>
            <a:pPr eaLnBrk="1" hangingPunct="1"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ПОСТУПИВШИХ ДОХОДАХ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БЮДЖЕТ ПОСЕЛКА ЗОЛОТУХИНО в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[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</a:t>
            </a:r>
            <a:r>
              <a:rPr lang="en-US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]</a:t>
            </a:r>
            <a:r>
              <a:rPr lang="ru-RU" sz="18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2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88960204"/>
              </p:ext>
            </p:extLst>
          </p:nvPr>
        </p:nvGraphicFramePr>
        <p:xfrm>
          <a:off x="272480" y="1027131"/>
          <a:ext cx="9214982" cy="2805406"/>
        </p:xfrm>
        <a:graphic>
          <a:graphicData uri="http://schemas.openxmlformats.org/drawingml/2006/table">
            <a:tbl>
              <a:tblPr/>
              <a:tblGrid>
                <a:gridCol w="4620918"/>
                <a:gridCol w="1713744"/>
                <a:gridCol w="1800200"/>
                <a:gridCol w="1080120"/>
              </a:tblGrid>
              <a:tr h="529661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рублей</a:t>
                      </a: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965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Наименование 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Предусмотрено на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2019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Исполнено за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2019 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год</a:t>
                      </a: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доходов, %</a:t>
                      </a:r>
                      <a:endParaRPr lang="ru-RU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FFCC99"/>
                        </a:gs>
                        <a:gs pos="100000">
                          <a:srgbClr val="FF9999"/>
                        </a:gs>
                      </a:gsLst>
                      <a:path path="shape">
                        <a:fillToRect l="50000" t="50000" r="50000" b="50000"/>
                      </a:path>
                    </a:gradFill>
                  </a:tcPr>
                </a:tc>
              </a:tr>
              <a:tr h="60133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Дотации бюджетам городских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поселений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2 219 497,00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2 219 497,00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60039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Субсидии бюджетам субъектов Российской Федерации и муниципальных образований (межбюджетные субсидии)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9058" marR="99058" marT="45719" marB="4571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11 177 152,00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11 177 152,00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10,6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523227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+mn-cs"/>
                        </a:rPr>
                        <a:t>Прочие безвозмездные поступления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0,00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9489504" y="6525345"/>
            <a:ext cx="416496" cy="332656"/>
          </a:xfrm>
        </p:spPr>
        <p:txBody>
          <a:bodyPr/>
          <a:lstStyle/>
          <a:p>
            <a:pPr>
              <a:defRPr/>
            </a:pPr>
            <a:fld id="{EB0AF867-467A-4A3A-A2FF-93D6BC7F3A65}" type="slidenum">
              <a:rPr lang="ru-RU" sz="1600" b="1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8</a:t>
            </a:fld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002" name="Rectangle 2"/>
          <p:cNvSpPr>
            <a:spLocks noGrp="1" noChangeArrowheads="1"/>
          </p:cNvSpPr>
          <p:nvPr>
            <p:ph type="title"/>
          </p:nvPr>
        </p:nvSpPr>
        <p:spPr>
          <a:xfrm>
            <a:off x="272480" y="332656"/>
            <a:ext cx="9145016" cy="648072"/>
          </a:xfr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5400000" scaled="0"/>
          </a:gradFill>
        </p:spPr>
        <p:txBody>
          <a:bodyPr anchor="t"/>
          <a:lstStyle/>
          <a:p>
            <a:pPr eaLnBrk="1" hangingPunct="1">
              <a:defRPr/>
            </a:pPr>
            <a:r>
              <a:rPr lang="ru-RU" sz="21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СТРУКТУРА доходов бюджета поселка Золотухино</a:t>
            </a:r>
          </a:p>
        </p:txBody>
      </p:sp>
      <p:graphicFrame>
        <p:nvGraphicFramePr>
          <p:cNvPr id="384379" name="Group 37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1601415"/>
              </p:ext>
            </p:extLst>
          </p:nvPr>
        </p:nvGraphicFramePr>
        <p:xfrm>
          <a:off x="274522" y="1056521"/>
          <a:ext cx="9142974" cy="1044952"/>
        </p:xfrm>
        <a:graphic>
          <a:graphicData uri="http://schemas.openxmlformats.org/drawingml/2006/table">
            <a:tbl>
              <a:tblPr/>
              <a:tblGrid>
                <a:gridCol w="4822494"/>
                <a:gridCol w="1656184"/>
                <a:gridCol w="1440160"/>
                <a:gridCol w="1224136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0" marT="46799" marB="46799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7908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498" marR="97498" marT="46799" marB="46799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8267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7498" marR="97498" marT="46799" marB="46799" anchor="b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629263"/>
              </p:ext>
            </p:extLst>
          </p:nvPr>
        </p:nvGraphicFramePr>
        <p:xfrm>
          <a:off x="272480" y="1398304"/>
          <a:ext cx="9516734" cy="5280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528" y="1124745"/>
            <a:ext cx="8208912" cy="1800200"/>
          </a:xfrm>
        </p:spPr>
        <p:txBody>
          <a:bodyPr/>
          <a:lstStyle/>
          <a:p>
            <a:pPr algn="ctr">
              <a:defRPr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9345488" y="6488668"/>
            <a:ext cx="560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EB0AF867-467A-4A3A-A2FF-93D6BC7F3A65}" type="slidenum">
              <a:rPr lang="ru-RU" sz="1800" smtClean="0">
                <a:solidFill>
                  <a:schemeClr val="tx1"/>
                </a:solidFill>
                <a:cs typeface="Times New Roman" pitchFamily="18" charset="0"/>
              </a:rPr>
              <a:pPr/>
              <a:t>9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2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826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08267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800" b="1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2509</Words>
  <Application>Microsoft Office PowerPoint</Application>
  <PresentationFormat>Лист A4 (210x297 мм)</PresentationFormat>
  <Paragraphs>573</Paragraphs>
  <Slides>28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Calibri</vt:lpstr>
      <vt:lpstr>SymbolPS</vt:lpstr>
      <vt:lpstr>Times New Roman</vt:lpstr>
      <vt:lpstr>Оформление по умолчанию</vt:lpstr>
      <vt:lpstr>Microsoft Excel 97-2003 Worksheet</vt:lpstr>
      <vt:lpstr>БЮДЖЕТ ДЛЯ ГРАЖДАН</vt:lpstr>
      <vt:lpstr>ЧТО ТАКОЕ БЮДЖЕТ ДЛЯ ГРАЖДАН?</vt:lpstr>
      <vt:lpstr>ЧТО ТАКОЕ БЮДЖЕТ? </vt:lpstr>
      <vt:lpstr>ОСНОВНЫЕ ХАРАКТЕРИСТИКИ БЮДЖЕТА</vt:lpstr>
      <vt:lpstr>Основные характеристики  бюджета поселка Золотухино за 2019 год  </vt:lpstr>
      <vt:lpstr>Презентация PowerPoint</vt:lpstr>
      <vt:lpstr>СВЕДЕНИЯ О ПОСТУПИВШИХ ДОХОДАХ В  БЮДЖЕТ ПОСЕЛКА ЗОЛОТУХИНО В 2019 году [1]  </vt:lpstr>
      <vt:lpstr>СВЕДЕНИЯ О ПОСТУПИВШИХ ДОХОДАХ В БЮДЖЕТ ПОСЕЛКА ЗОЛОТУХИНО в 2019 году [2]  </vt:lpstr>
      <vt:lpstr>СТРУКТУРА доходов бюджета поселка Золотухино</vt:lpstr>
      <vt:lpstr>Динамика доходов бюджета поселка Золотухино</vt:lpstr>
      <vt:lpstr>Структура доходов бюджета поселка Золотухино за 2019 год</vt:lpstr>
      <vt:lpstr>ФИЗИЧЕСКИЕ ЛИЦА – НАЛОГОПЛАТЕЛЬЩИКИ</vt:lpstr>
      <vt:lpstr>НАЛОГ НА ДОХОДЫ ФИЗИЧЕСКИХ ЛИЦ</vt:lpstr>
      <vt:lpstr>НАЛОГ НА ИМУЩЕСТВО ФИЗИЧЕСКИХ ЛИЦ</vt:lpstr>
      <vt:lpstr>ЗЕМЕЛЬНЫЙ НАЛОГ</vt:lpstr>
      <vt:lpstr>СТРУКТУРА И ДИНАМИКА БЕЗВОЗМЕЗДНЫХ ПОСТУПЛЕНИЙ  ИЗ ОБЛАСТНОГО БЮДЖЕТА</vt:lpstr>
      <vt:lpstr>Структура расходов бюджета поселка Золотухино за 2019 год  по разделам и подразделам функциональной классификации [1]  </vt:lpstr>
      <vt:lpstr>Структура расходов областного бюджета поселка Золотухино за 2019 год  по разделам и подразделам функциональной классификации [2]  </vt:lpstr>
      <vt:lpstr>Структура и динамика расходов бюджета  поселка Золотухино</vt:lpstr>
      <vt:lpstr>Структура расходов бюджета  поселка Золотухино за 2019 год</vt:lpstr>
      <vt:lpstr>Расходы бюджета поселка Золотухино по видам расходов за 2019 год</vt:lpstr>
      <vt:lpstr>ЧТО ТАКОЕ МУНИЦИПАЛЬНАЯ ПРОГРАММА?</vt:lpstr>
      <vt:lpstr>«Программная»  структура расходов  бюджета поселка Золотухино за 2019 год</vt:lpstr>
      <vt:lpstr>Бюджет поселка Золотухино за 2019 год  в разрезе муниципальных программ поселка Золотухино[1]</vt:lpstr>
      <vt:lpstr>Бюджет поселка Золотухино за 2019 год  в разрезе муниципальных программ поселка Золотухино [2]</vt:lpstr>
      <vt:lpstr>Презентация PowerPoint</vt:lpstr>
      <vt:lpstr> </vt:lpstr>
      <vt:lpstr> 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815</cp:revision>
  <dcterms:created xsi:type="dcterms:W3CDTF">2011-05-19T11:34:59Z</dcterms:created>
  <dcterms:modified xsi:type="dcterms:W3CDTF">2021-02-19T15:15:52Z</dcterms:modified>
</cp:coreProperties>
</file>